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handoutMasterIdLst>
    <p:handoutMasterId r:id="rId28"/>
  </p:handout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</p:sldIdLst>
  <p:sldSz cx="9144000" cy="6858000" type="screen4x3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71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9810D2-7C7D-4ECE-9136-2EA9684D9903}" type="datetimeFigureOut">
              <a:rPr lang="ru-RU" smtClean="0"/>
              <a:t>29.10.2012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5CE8AC-E8AE-41C3-9DB4-7A096C1AA8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1551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7591C7C-7B29-46ED-901A-9C4CD58DEB19}" type="datetimeFigureOut">
              <a:rPr lang="ru-RU" smtClean="0"/>
              <a:t>29.10.2012</a:t>
            </a:fld>
            <a:endParaRPr lang="ru-RU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BA755F1-78F8-4194-83CF-0C2B54B2AEE1}" type="slidenum">
              <a:rPr lang="ru-RU" smtClean="0"/>
              <a:t>‹#›</a:t>
            </a:fld>
            <a:endParaRPr lang="ru-RU"/>
          </a:p>
        </p:txBody>
      </p:sp>
      <p:sp>
        <p:nvSpPr>
          <p:cNvPr id="5127" name="AutoShape 7"/>
          <p:cNvSpPr>
            <a:spLocks noChangeArrowheads="1"/>
          </p:cNvSpPr>
          <p:nvPr/>
        </p:nvSpPr>
        <p:spPr bwMode="auto">
          <a:xfrm>
            <a:off x="685800" y="2393950"/>
            <a:ext cx="7772400" cy="109538"/>
          </a:xfrm>
          <a:custGeom>
            <a:avLst/>
            <a:gdLst>
              <a:gd name="G0" fmla="+- 618 0 0"/>
            </a:gdLst>
            <a:ahLst/>
            <a:cxnLst>
              <a:cxn ang="0">
                <a:pos x="0" y="0"/>
              </a:cxn>
              <a:cxn ang="0">
                <a:pos x="618" y="0"/>
              </a:cxn>
              <a:cxn ang="0">
                <a:pos x="618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 sz="24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7591C7C-7B29-46ED-901A-9C4CD58DEB19}" type="datetimeFigureOut">
              <a:rPr lang="ru-RU" smtClean="0"/>
              <a:t>29.10.2012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A755F1-78F8-4194-83CF-0C2B54B2AE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73838" y="304800"/>
            <a:ext cx="2001837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66738" y="304800"/>
            <a:ext cx="58547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7591C7C-7B29-46ED-901A-9C4CD58DEB19}" type="datetimeFigureOut">
              <a:rPr lang="ru-RU" smtClean="0"/>
              <a:t>29.10.2012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A755F1-78F8-4194-83CF-0C2B54B2AE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566738" y="1752600"/>
            <a:ext cx="8001000" cy="4267200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fld id="{17591C7C-7B29-46ED-901A-9C4CD58DEB19}" type="datetimeFigureOut">
              <a:rPr lang="ru-RU" smtClean="0"/>
              <a:t>29.10.2012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fld id="{9BA755F1-78F8-4194-83CF-0C2B54B2AE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9108B-0A65-4AC4-8496-A97CB11194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549DD-7918-400F-9A66-BDA2C5634B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6E519-5081-4177-B718-DBFEFA1406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9FB93-E966-4E74-AD8D-39BAC5C396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E44F2-C42C-42E1-B209-498590ACD5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D1A5C-D1B3-42EA-B4B6-3E480CF008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C514E-974E-45AE-919F-D4B80DAE4A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7591C7C-7B29-46ED-901A-9C4CD58DEB19}" type="datetimeFigureOut">
              <a:rPr lang="ru-RU" smtClean="0"/>
              <a:t>29.10.2012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A755F1-78F8-4194-83CF-0C2B54B2AE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F30B2-DA35-4340-853C-3627B69EA5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4F175-1E30-4A20-87E7-D9E8A23A9D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C8C52-ECF5-4CBA-9EA9-44B8B60029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30519-448B-4FC4-9464-C9890A7A46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7591C7C-7B29-46ED-901A-9C4CD58DEB19}" type="datetimeFigureOut">
              <a:rPr lang="ru-RU" smtClean="0"/>
              <a:t>29.10.2012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A755F1-78F8-4194-83CF-0C2B54B2AE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7591C7C-7B29-46ED-901A-9C4CD58DEB19}" type="datetimeFigureOut">
              <a:rPr lang="ru-RU" smtClean="0"/>
              <a:t>29.10.2012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A755F1-78F8-4194-83CF-0C2B54B2AE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7591C7C-7B29-46ED-901A-9C4CD58DEB19}" type="datetimeFigureOut">
              <a:rPr lang="ru-RU" smtClean="0"/>
              <a:t>29.10.2012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A755F1-78F8-4194-83CF-0C2B54B2AE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7591C7C-7B29-46ED-901A-9C4CD58DEB19}" type="datetimeFigureOut">
              <a:rPr lang="ru-RU" smtClean="0"/>
              <a:t>29.10.2012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A755F1-78F8-4194-83CF-0C2B54B2AE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7591C7C-7B29-46ED-901A-9C4CD58DEB19}" type="datetimeFigureOut">
              <a:rPr lang="ru-RU" smtClean="0"/>
              <a:t>29.10.2012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A755F1-78F8-4194-83CF-0C2B54B2AE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7591C7C-7B29-46ED-901A-9C4CD58DEB19}" type="datetimeFigureOut">
              <a:rPr lang="ru-RU" smtClean="0"/>
              <a:t>29.10.2012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A755F1-78F8-4194-83CF-0C2B54B2AE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7591C7C-7B29-46ED-901A-9C4CD58DEB19}" type="datetimeFigureOut">
              <a:rPr lang="ru-RU" smtClean="0"/>
              <a:t>29.10.2012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A755F1-78F8-4194-83CF-0C2B54B2AE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752600"/>
            <a:ext cx="8001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00" name="AutoShape 4"/>
          <p:cNvSpPr>
            <a:spLocks noChangeArrowheads="1"/>
          </p:cNvSpPr>
          <p:nvPr/>
        </p:nvSpPr>
        <p:spPr bwMode="auto">
          <a:xfrm>
            <a:off x="609600" y="1566863"/>
            <a:ext cx="7958138" cy="109537"/>
          </a:xfrm>
          <a:custGeom>
            <a:avLst/>
            <a:gdLst>
              <a:gd name="G0" fmla="+- 585 0 0"/>
            </a:gdLst>
            <a:ahLst/>
            <a:cxnLst>
              <a:cxn ang="0">
                <a:pos x="0" y="0"/>
              </a:cxn>
              <a:cxn ang="0">
                <a:pos x="585" y="0"/>
              </a:cxn>
              <a:cxn ang="0">
                <a:pos x="585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 sz="2400">
              <a:latin typeface="Times New Roman" pitchFamily="18" charset="0"/>
            </a:endParaRPr>
          </a:p>
        </p:txBody>
      </p:sp>
      <p:sp>
        <p:nvSpPr>
          <p:cNvPr id="4101" name="Line 5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fld id="{17591C7C-7B29-46ED-901A-9C4CD58DEB19}" type="datetimeFigureOut">
              <a:rPr lang="ru-RU" smtClean="0"/>
              <a:t>29.10.2012</a:t>
            </a:fld>
            <a:endParaRPr lang="ru-RU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endParaRPr lang="ru-RU"/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BA755F1-78F8-4194-83CF-0C2B54B2AEE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9pPr>
    </p:titleStyle>
    <p:bodyStyle>
      <a:lvl1pPr marL="469900" indent="-4699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304925" indent="-39528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2300">
          <a:solidFill>
            <a:schemeClr val="tx1"/>
          </a:solidFill>
          <a:latin typeface="+mn-lt"/>
        </a:defRPr>
      </a:lvl3pPr>
      <a:lvl4pPr marL="1693863" indent="-3873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939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511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30083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655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9227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8FB538-4230-422C-A762-9C1DD4F541D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pics.livejournal.com/andreipronchik/pic/000198ze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mmo-base.ru/uploads/posts/2010-08/1282727556_71738406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5.jpeg"/><Relationship Id="rId2" Type="http://schemas.openxmlformats.org/officeDocument/2006/relationships/hyperlink" Target="http://www.themoscowtimes.com/photos/photo-essay/2002-06-10/pic1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takhanov.org.ua/uploads/posts/2009-10/1255862705_porno.jpg" TargetMode="External"/><Relationship Id="rId5" Type="http://schemas.openxmlformats.org/officeDocument/2006/relationships/image" Target="../media/image24.jpeg"/><Relationship Id="rId4" Type="http://schemas.openxmlformats.org/officeDocument/2006/relationships/hyperlink" Target="http://img-fotki.yandex.ru/get/4411/79241971.6c/0_6942b_c2ce5acb_XL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cs11247.vkontakte.ru/u53001057/-6/x_e0d6babb.jpg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www.fest.goodhouse.ru/foto/42-16489601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hyperlink" Target="http://pics.livejournal.com/andreipronchik/pic/000198ze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2400" b="1" dirty="0" smtClean="0"/>
              <a:t>НАЦИОНАЛЬНАЯ СТРАТЕГИЯ</a:t>
            </a:r>
            <a:br>
              <a:rPr lang="ru-RU" sz="2400" b="1" dirty="0" smtClean="0"/>
            </a:br>
            <a:r>
              <a:rPr lang="ru-RU" sz="2400" b="1" dirty="0" smtClean="0"/>
              <a:t>ДЕЙСТВИЙ В ИНТЕРЕСАХ ДЕТЕЙ                                                 НА 2012 - 2017 ГОДЫ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32040" y="2708920"/>
            <a:ext cx="3526160" cy="1600200"/>
          </a:xfrm>
        </p:spPr>
        <p:txBody>
          <a:bodyPr/>
          <a:lstStyle/>
          <a:p>
            <a:pPr algn="r"/>
            <a:r>
              <a:rPr lang="ru-RU" dirty="0" smtClean="0"/>
              <a:t>новый механизм обеспечения              прав детей </a:t>
            </a:r>
            <a:endParaRPr lang="ru-RU" dirty="0"/>
          </a:p>
        </p:txBody>
      </p:sp>
      <p:pic>
        <p:nvPicPr>
          <p:cNvPr id="26626" name="Picture 2" descr="http://pics.vesti.ru/p/b_309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8748" y="2708920"/>
            <a:ext cx="4305300" cy="32289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347864" y="1908175"/>
            <a:ext cx="5472113" cy="4032250"/>
          </a:xfrm>
        </p:spPr>
        <p:txBody>
          <a:bodyPr rtlCol="0">
            <a:normAutofit fontScale="700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sz="3900" dirty="0" smtClean="0"/>
              <a:t>Уполномоченный </a:t>
            </a:r>
            <a:r>
              <a:rPr lang="ru-RU" sz="3900" dirty="0"/>
              <a:t>назначается на должность Законодательной Думой края по представлению Губернатора края открытым голосованием большинством голосов от установленного числа депутатов Думы. </a:t>
            </a:r>
            <a:endParaRPr lang="ru-RU" sz="3900" dirty="0" smtClean="0"/>
          </a:p>
          <a:p>
            <a:pPr marL="0" indent="0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sz="3900" dirty="0" smtClean="0"/>
              <a:t>(Заседание ЗДХК состоялось 29.02.2012 г.)</a:t>
            </a:r>
          </a:p>
          <a:p>
            <a:pPr marL="742950" indent="-742950" eaLnBrk="1" fontAlgn="auto" hangingPunct="1">
              <a:spcAft>
                <a:spcPts val="0"/>
              </a:spcAft>
              <a:buFont typeface="Symbol" pitchFamily="18" charset="2"/>
              <a:buAutoNum type="arabicPeriod"/>
              <a:defRPr/>
            </a:pPr>
            <a:endParaRPr lang="ru-RU" sz="3600" dirty="0"/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138"/>
            <a:ext cx="8229600" cy="18669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dirty="0" smtClean="0"/>
              <a:t>СТАТЬЯ 6. НАЗНАЧЕНИЕ НА ДОЛЖНОСТЬ УПОЛНОМОЧЕННОГО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2292" name="Picture 2" descr="D:\Мои Документы\ФОТО 2011\Копия Съезд УПР в Тюмени\нова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349500"/>
            <a:ext cx="2786063" cy="359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2802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ОБРАЩЕНИЯ ГРАЖДАН </a:t>
            </a:r>
          </a:p>
        </p:txBody>
      </p:sp>
      <p:pic>
        <p:nvPicPr>
          <p:cNvPr id="15363" name="Объект 9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76825" y="3644900"/>
            <a:ext cx="3822700" cy="2660650"/>
          </a:xfrm>
          <a:prstGeom prst="rect">
            <a:avLst/>
          </a:prstGeom>
        </p:spPr>
      </p:pic>
      <p:sp>
        <p:nvSpPr>
          <p:cNvPr id="11" name="Объект 10"/>
          <p:cNvSpPr>
            <a:spLocks noGrp="1"/>
          </p:cNvSpPr>
          <p:nvPr>
            <p:ph sz="quarter" idx="4294967295"/>
          </p:nvPr>
        </p:nvSpPr>
        <p:spPr>
          <a:xfrm>
            <a:off x="179388" y="1772816"/>
            <a:ext cx="4680644" cy="4680520"/>
          </a:xfrm>
          <a:prstGeom prst="rect">
            <a:avLst/>
          </a:prstGeom>
        </p:spPr>
        <p:txBody>
          <a:bodyPr rtlCol="0">
            <a:normAutofit fontScale="77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ru-RU" dirty="0"/>
              <a:t>За период с момента назначения к Уполномоченному по правам ребенка обратилось  </a:t>
            </a:r>
            <a:r>
              <a:rPr lang="ru-RU" dirty="0" smtClean="0"/>
              <a:t>более 1500 граждан</a:t>
            </a:r>
            <a:r>
              <a:rPr lang="ru-RU" dirty="0"/>
              <a:t>, в том числе </a:t>
            </a:r>
            <a:r>
              <a:rPr lang="ru-RU" dirty="0" smtClean="0"/>
              <a:t>около 300 посредством электронных </a:t>
            </a:r>
            <a:r>
              <a:rPr lang="ru-RU" dirty="0"/>
              <a:t>средств </a:t>
            </a:r>
            <a:r>
              <a:rPr lang="ru-RU" dirty="0" smtClean="0"/>
              <a:t>коммуникации</a:t>
            </a:r>
          </a:p>
          <a:p>
            <a:pPr marL="274320" indent="-274320"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Проводятся выездные приемы в районах края, горячие линии на детском телефоне доверия </a:t>
            </a:r>
          </a:p>
          <a:p>
            <a:pPr marL="0" indent="0" algn="ctr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sz="4000" b="1" dirty="0" smtClean="0"/>
              <a:t>8-800-2000-122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4072232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4"/>
          <p:cNvSpPr>
            <a:spLocks noGrp="1"/>
          </p:cNvSpPr>
          <p:nvPr>
            <p:ph type="title"/>
          </p:nvPr>
        </p:nvSpPr>
        <p:spPr>
          <a:xfrm>
            <a:off x="251521" y="116632"/>
            <a:ext cx="8712968" cy="1440161"/>
          </a:xfrm>
        </p:spPr>
        <p:txBody>
          <a:bodyPr/>
          <a:lstStyle/>
          <a:p>
            <a:pPr eaLnBrk="1" hangingPunct="1"/>
            <a:r>
              <a:rPr lang="ru-RU" sz="2400" b="1" dirty="0" smtClean="0"/>
              <a:t>ФЗ N 436 "О ЗАЩИТЕ ДЕТЕЙ ОТ ИНФОРМАЦИИ, ПРИЧИНЯЮЩЕЙ ВРЕД ИХ ЗДОРОВЬЮ И РАЗВИТИЮ»  от 29.12.2010</a:t>
            </a:r>
          </a:p>
        </p:txBody>
      </p:sp>
      <p:pic>
        <p:nvPicPr>
          <p:cNvPr id="23555" name="Содержимое 7" descr="Дети и интернет.jpg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4390720"/>
            <a:ext cx="4333875" cy="2443162"/>
          </a:xfrm>
          <a:prstGeom prst="rect">
            <a:avLst/>
          </a:prstGeom>
        </p:spPr>
      </p:pic>
      <p:sp>
        <p:nvSpPr>
          <p:cNvPr id="20484" name="Содержимое 6"/>
          <p:cNvSpPr>
            <a:spLocks noGrp="1"/>
          </p:cNvSpPr>
          <p:nvPr>
            <p:ph sz="quarter" idx="4294967295"/>
          </p:nvPr>
        </p:nvSpPr>
        <p:spPr>
          <a:xfrm>
            <a:off x="2051720" y="1844824"/>
            <a:ext cx="6588026" cy="3672136"/>
          </a:xfrm>
          <a:prstGeom prst="rect">
            <a:avLst/>
          </a:prstGeom>
        </p:spPr>
        <p:txBody>
          <a:bodyPr rtlCol="0">
            <a:normAutofit fontScale="77500" lnSpcReduction="20000"/>
          </a:bodyPr>
          <a:lstStyle/>
          <a:p>
            <a:pPr marL="0" indent="0" algn="r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sz="2800" i="1" dirty="0" smtClean="0"/>
              <a:t>Форум «Дети в современном информационном пространстве, прошедший в г. Хабаровске 14 июня 2012 года, собрал более двухсот представителей</a:t>
            </a:r>
          </a:p>
          <a:p>
            <a:pPr marL="0" indent="0" algn="r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sz="2800" i="1" dirty="0" smtClean="0"/>
              <a:t> родительской, научной и педагоги-</a:t>
            </a:r>
          </a:p>
          <a:p>
            <a:pPr marL="0" indent="0" algn="r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sz="2800" i="1" dirty="0" smtClean="0"/>
              <a:t>ческой общественности. </a:t>
            </a:r>
          </a:p>
          <a:p>
            <a:pPr marL="0" indent="0" algn="r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sz="2800" dirty="0" smtClean="0"/>
              <a:t>Рекомендации по его </a:t>
            </a:r>
          </a:p>
          <a:p>
            <a:pPr marL="0" indent="0" algn="r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sz="2800" dirty="0"/>
              <a:t>и</a:t>
            </a:r>
            <a:r>
              <a:rPr lang="ru-RU" sz="2800" dirty="0" smtClean="0"/>
              <a:t>тогам направлены во все</a:t>
            </a:r>
          </a:p>
          <a:p>
            <a:pPr marL="0" indent="0" algn="r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sz="2800" dirty="0" smtClean="0"/>
              <a:t>ведомства, ответственные</a:t>
            </a:r>
          </a:p>
          <a:p>
            <a:pPr marL="0" indent="0" algn="r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sz="2800" dirty="0"/>
              <a:t>з</a:t>
            </a:r>
            <a:r>
              <a:rPr lang="ru-RU" sz="2800" dirty="0" smtClean="0"/>
              <a:t>а реализацию ФЗ №436 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endParaRPr lang="ru-RU" sz="2800" dirty="0" smtClean="0"/>
          </a:p>
        </p:txBody>
      </p:sp>
    </p:spTree>
    <p:extLst>
      <p:ext uri="{BB962C8B-B14F-4D97-AF65-F5344CB8AC3E}">
        <p14:creationId xmlns:p14="http://schemas.microsoft.com/office/powerpoint/2010/main" val="3413640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smtClean="0"/>
              <a:t>Закон определил</a:t>
            </a:r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566738" y="1752600"/>
            <a:ext cx="4652962" cy="426720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ru-RU" sz="2000" b="1" smtClean="0">
                <a:solidFill>
                  <a:srgbClr val="C00000"/>
                </a:solidFill>
              </a:rPr>
              <a:t>основные понятия                </a:t>
            </a:r>
            <a:r>
              <a:rPr lang="ru-RU" sz="2000" smtClean="0"/>
              <a:t>(статья 2)</a:t>
            </a:r>
          </a:p>
          <a:p>
            <a:pPr>
              <a:spcAft>
                <a:spcPts val="1200"/>
              </a:spcAft>
            </a:pPr>
            <a:r>
              <a:rPr lang="ru-RU" sz="2000" b="1" smtClean="0">
                <a:solidFill>
                  <a:srgbClr val="C00000"/>
                </a:solidFill>
              </a:rPr>
              <a:t>виды</a:t>
            </a:r>
            <a:r>
              <a:rPr lang="ru-RU" sz="2000" smtClean="0"/>
              <a:t> </a:t>
            </a:r>
            <a:r>
              <a:rPr lang="ru-RU" sz="2000" b="1" smtClean="0">
                <a:solidFill>
                  <a:srgbClr val="C00000"/>
                </a:solidFill>
              </a:rPr>
              <a:t>информации, </a:t>
            </a:r>
            <a:r>
              <a:rPr lang="ru-RU" sz="2000" smtClean="0"/>
              <a:t>причиняющей вред здоровью и развитию детей (статья 5)</a:t>
            </a:r>
            <a:endParaRPr lang="ru-RU" sz="2000" b="1" smtClean="0">
              <a:solidFill>
                <a:srgbClr val="C00000"/>
              </a:solidFill>
            </a:endParaRPr>
          </a:p>
          <a:p>
            <a:pPr>
              <a:spcAft>
                <a:spcPts val="1200"/>
              </a:spcAft>
            </a:pPr>
            <a:r>
              <a:rPr lang="ru-RU" sz="2000" b="1" smtClean="0">
                <a:solidFill>
                  <a:srgbClr val="C00000"/>
                </a:solidFill>
              </a:rPr>
              <a:t>правовые режимы оборота </a:t>
            </a:r>
            <a:r>
              <a:rPr lang="ru-RU" sz="2000" smtClean="0"/>
              <a:t>среди детей информационной продукции ограниченного распространения (Глава 3)</a:t>
            </a:r>
          </a:p>
          <a:p>
            <a:pPr>
              <a:spcAft>
                <a:spcPts val="1200"/>
              </a:spcAft>
            </a:pPr>
            <a:r>
              <a:rPr lang="ru-RU" sz="2000" smtClean="0"/>
              <a:t>и т.д.</a:t>
            </a:r>
            <a:endParaRPr lang="ru-RU" sz="2400" smtClean="0"/>
          </a:p>
          <a:p>
            <a:endParaRPr lang="ru-RU" b="1" smtClean="0">
              <a:solidFill>
                <a:srgbClr val="C00000"/>
              </a:solidFill>
            </a:endParaRPr>
          </a:p>
          <a:p>
            <a:endParaRPr lang="ru-RU" smtClean="0"/>
          </a:p>
        </p:txBody>
      </p:sp>
      <p:pic>
        <p:nvPicPr>
          <p:cNvPr id="4100" name="Picture 5" descr="Картинка 14 из 52780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2133600"/>
            <a:ext cx="3924300" cy="263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90149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smtClean="0">
                <a:solidFill>
                  <a:schemeClr val="tx1"/>
                </a:solidFill>
              </a:rPr>
              <a:t>Информация, </a:t>
            </a:r>
            <a:r>
              <a:rPr lang="ru-RU" sz="2800" smtClean="0">
                <a:solidFill>
                  <a:srgbClr val="C00000"/>
                </a:solidFill>
              </a:rPr>
              <a:t>запрещенная</a:t>
            </a:r>
            <a:r>
              <a:rPr lang="ru-RU" sz="2800" smtClean="0">
                <a:solidFill>
                  <a:schemeClr val="tx1"/>
                </a:solidFill>
              </a:rPr>
              <a:t> для распространения среди детей</a:t>
            </a:r>
            <a:endParaRPr lang="ru-RU" sz="2800" smtClean="0"/>
          </a:p>
        </p:txBody>
      </p:sp>
      <p:sp>
        <p:nvSpPr>
          <p:cNvPr id="5123" name="Содержимое 2"/>
          <p:cNvSpPr>
            <a:spLocks noGrp="1"/>
          </p:cNvSpPr>
          <p:nvPr>
            <p:ph idx="1"/>
          </p:nvPr>
        </p:nvSpPr>
        <p:spPr>
          <a:xfrm>
            <a:off x="0" y="1700213"/>
            <a:ext cx="4500563" cy="5157787"/>
          </a:xfrm>
          <a:ln>
            <a:solidFill>
              <a:srgbClr val="002060"/>
            </a:solidFill>
            <a:miter lim="800000"/>
            <a:headEnd/>
            <a:tailEnd/>
          </a:ln>
        </p:spPr>
        <p:txBody>
          <a:bodyPr/>
          <a:lstStyle/>
          <a:p>
            <a:pPr>
              <a:buFont typeface="Wingdings" pitchFamily="2" charset="2"/>
              <a:buNone/>
            </a:pPr>
            <a:endParaRPr lang="ru-RU" sz="1800" b="1" smtClean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ru-RU" sz="1800" b="1" smtClean="0">
                <a:solidFill>
                  <a:srgbClr val="C00000"/>
                </a:solidFill>
              </a:rPr>
              <a:t>Побуждающая</a:t>
            </a:r>
            <a:r>
              <a:rPr lang="ru-RU" sz="1800" smtClean="0"/>
              <a:t> </a:t>
            </a:r>
            <a:r>
              <a:rPr lang="ru-RU" sz="1800" b="1" smtClean="0">
                <a:solidFill>
                  <a:srgbClr val="C00000"/>
                </a:solidFill>
              </a:rPr>
              <a:t>детей к совершению действий,                                 представляющих угрозу их жизни </a:t>
            </a:r>
            <a:r>
              <a:rPr lang="ru-RU" sz="1800" smtClean="0"/>
              <a:t>и (или) здоровью, в том числе к  причинению вреда своему здоровью, самоубийству;</a:t>
            </a:r>
          </a:p>
          <a:p>
            <a:endParaRPr lang="ru-RU" smtClean="0"/>
          </a:p>
        </p:txBody>
      </p:sp>
      <p:pic>
        <p:nvPicPr>
          <p:cNvPr id="5124" name="Picture 4" descr="D:\мои документы\Дети\Рисунки\75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4221163"/>
            <a:ext cx="2519362" cy="238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Содержимое 2"/>
          <p:cNvSpPr txBox="1">
            <a:spLocks/>
          </p:cNvSpPr>
          <p:nvPr/>
        </p:nvSpPr>
        <p:spPr bwMode="auto">
          <a:xfrm>
            <a:off x="4572000" y="1844675"/>
            <a:ext cx="4248150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69900" indent="-469900" eaLnBrk="0" hangingPunct="0">
              <a:spcBef>
                <a:spcPct val="20000"/>
              </a:spcBef>
              <a:spcAft>
                <a:spcPts val="1200"/>
              </a:spcAft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ru-RU" b="1" kern="0" dirty="0">
                <a:solidFill>
                  <a:srgbClr val="C00000"/>
                </a:solidFill>
                <a:latin typeface="+mn-lt"/>
              </a:rPr>
              <a:t>С</a:t>
            </a:r>
            <a:r>
              <a:rPr lang="ru-RU" b="1" kern="0" dirty="0" err="1">
                <a:solidFill>
                  <a:srgbClr val="C00000"/>
                </a:solidFill>
                <a:latin typeface="+mn-lt"/>
              </a:rPr>
              <a:t>пособная</a:t>
            </a:r>
            <a:r>
              <a:rPr lang="ru-RU" b="1" kern="0" dirty="0">
                <a:solidFill>
                  <a:srgbClr val="C00000"/>
                </a:solidFill>
                <a:latin typeface="+mn-lt"/>
              </a:rPr>
              <a:t> вызвать у детей желание употребить</a:t>
            </a:r>
            <a:r>
              <a:rPr lang="ru-RU" kern="0" dirty="0">
                <a:latin typeface="+mn-lt"/>
              </a:rPr>
              <a:t> наркотические средства, психотропные …, принять участие в азартных играх, заниматься проституцией, бродяжничеством или попрошайничеством;</a:t>
            </a:r>
            <a:endParaRPr lang="ru-RU" sz="2000" kern="0" dirty="0">
              <a:latin typeface="+mn-lt"/>
            </a:endParaRPr>
          </a:p>
          <a:p>
            <a:pPr marL="469900" indent="-469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endParaRPr lang="ru-RU" sz="3000" kern="0" dirty="0">
              <a:latin typeface="+mn-lt"/>
            </a:endParaRPr>
          </a:p>
        </p:txBody>
      </p:sp>
      <p:pic>
        <p:nvPicPr>
          <p:cNvPr id="5126" name="Picture 6" descr="D:\мои документы\Дети\Рисунки\48460236_dite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4176713"/>
            <a:ext cx="1987550" cy="263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59832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smtClean="0">
                <a:solidFill>
                  <a:schemeClr val="tx1"/>
                </a:solidFill>
              </a:rPr>
              <a:t>Информация, </a:t>
            </a:r>
            <a:r>
              <a:rPr lang="ru-RU" sz="2800" smtClean="0">
                <a:solidFill>
                  <a:srgbClr val="C00000"/>
                </a:solidFill>
              </a:rPr>
              <a:t>запрещенная</a:t>
            </a:r>
            <a:r>
              <a:rPr lang="ru-RU" sz="2800" smtClean="0">
                <a:solidFill>
                  <a:schemeClr val="tx1"/>
                </a:solidFill>
              </a:rPr>
              <a:t> для распространения среди детей</a:t>
            </a:r>
            <a:endParaRPr lang="ru-RU" sz="2800" smtClean="0"/>
          </a:p>
        </p:txBody>
      </p:sp>
      <p:sp>
        <p:nvSpPr>
          <p:cNvPr id="6147" name="Содержимое 2"/>
          <p:cNvSpPr>
            <a:spLocks noGrp="1"/>
          </p:cNvSpPr>
          <p:nvPr>
            <p:ph idx="1"/>
          </p:nvPr>
        </p:nvSpPr>
        <p:spPr>
          <a:xfrm>
            <a:off x="0" y="1682750"/>
            <a:ext cx="4716463" cy="5175250"/>
          </a:xfrm>
          <a:ln>
            <a:solidFill>
              <a:srgbClr val="002060"/>
            </a:solidFill>
            <a:miter lim="800000"/>
            <a:headEnd/>
            <a:tailEnd/>
          </a:ln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1800" b="1" smtClean="0">
                <a:solidFill>
                  <a:srgbClr val="C00000"/>
                </a:solidFill>
              </a:rPr>
              <a:t>    Обосновывающая или оправдывающая допустимость </a:t>
            </a:r>
            <a:r>
              <a:rPr lang="ru-RU" sz="1800" smtClean="0"/>
              <a:t> </a:t>
            </a:r>
            <a:r>
              <a:rPr lang="ru-RU" sz="1800" b="1" smtClean="0">
                <a:solidFill>
                  <a:srgbClr val="C00000"/>
                </a:solidFill>
              </a:rPr>
              <a:t>насилия и (или) жестокости либо побуждающая осуществлять  насильственные действия </a:t>
            </a:r>
            <a:r>
              <a:rPr lang="ru-RU" sz="1800" smtClean="0"/>
              <a:t>по отношению к людям или животным, …..</a:t>
            </a:r>
          </a:p>
          <a:p>
            <a:endParaRPr lang="ru-RU" smtClean="0"/>
          </a:p>
        </p:txBody>
      </p:sp>
      <p:pic>
        <p:nvPicPr>
          <p:cNvPr id="6148" name="Picture 4" descr="Картинка 25 из 16860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0" y="4083050"/>
            <a:ext cx="3011488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Содержимое 2"/>
          <p:cNvSpPr txBox="1">
            <a:spLocks/>
          </p:cNvSpPr>
          <p:nvPr/>
        </p:nvSpPr>
        <p:spPr bwMode="auto">
          <a:xfrm>
            <a:off x="4716463" y="1700213"/>
            <a:ext cx="4103687" cy="309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69900" indent="-469900" eaLnBrk="0" hangingPunct="0">
              <a:spcBef>
                <a:spcPct val="20000"/>
              </a:spcBef>
              <a:spcAft>
                <a:spcPts val="1200"/>
              </a:spcAft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ru-RU" b="1" kern="0" dirty="0">
                <a:solidFill>
                  <a:srgbClr val="C00000"/>
                </a:solidFill>
                <a:latin typeface="+mn-lt"/>
              </a:rPr>
              <a:t>    От</a:t>
            </a:r>
            <a:r>
              <a:rPr lang="ru-RU" b="1" kern="0" dirty="0" err="1">
                <a:solidFill>
                  <a:srgbClr val="C00000"/>
                </a:solidFill>
                <a:latin typeface="+mn-lt"/>
              </a:rPr>
              <a:t>рицающая</a:t>
            </a:r>
            <a:r>
              <a:rPr lang="ru-RU" kern="0" dirty="0">
                <a:latin typeface="+mn-lt"/>
              </a:rPr>
              <a:t> </a:t>
            </a:r>
            <a:r>
              <a:rPr lang="ru-RU" b="1" kern="0" dirty="0">
                <a:solidFill>
                  <a:srgbClr val="C00000"/>
                </a:solidFill>
                <a:latin typeface="+mn-lt"/>
              </a:rPr>
              <a:t>семейные ценности и формирующая неуважение </a:t>
            </a:r>
            <a:r>
              <a:rPr lang="ru-RU" kern="0" dirty="0">
                <a:latin typeface="+mn-lt"/>
              </a:rPr>
              <a:t>к родителям и (или) другим членам семьи;</a:t>
            </a:r>
          </a:p>
          <a:p>
            <a:pPr marL="469900" indent="-469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/>
            </a:pPr>
            <a:endParaRPr lang="ru-RU" sz="3000" kern="0" dirty="0">
              <a:latin typeface="+mn-lt"/>
            </a:endParaRPr>
          </a:p>
        </p:txBody>
      </p:sp>
      <p:pic>
        <p:nvPicPr>
          <p:cNvPr id="6150" name="Picture 10" descr="http://img0.liveinternet.ru/images/attach/c/2/74/340/74340306_4385413_59472193_8_120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5438" y="4005263"/>
            <a:ext cx="2982912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9282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571500" y="285750"/>
            <a:ext cx="8001000" cy="1216025"/>
          </a:xfrm>
        </p:spPr>
        <p:txBody>
          <a:bodyPr/>
          <a:lstStyle/>
          <a:p>
            <a:r>
              <a:rPr lang="ru-RU" sz="2800" smtClean="0">
                <a:solidFill>
                  <a:schemeClr val="tx1"/>
                </a:solidFill>
              </a:rPr>
              <a:t>Информация, </a:t>
            </a:r>
            <a:r>
              <a:rPr lang="ru-RU" sz="2800" b="1" smtClean="0">
                <a:solidFill>
                  <a:srgbClr val="C00000"/>
                </a:solidFill>
              </a:rPr>
              <a:t>запрещенная</a:t>
            </a:r>
            <a:r>
              <a:rPr lang="ru-RU" sz="2800" smtClean="0">
                <a:solidFill>
                  <a:schemeClr val="tx1"/>
                </a:solidFill>
              </a:rPr>
              <a:t> для распространения среди детей</a:t>
            </a:r>
            <a:endParaRPr lang="ru-RU" sz="2800" smtClean="0"/>
          </a:p>
        </p:txBody>
      </p:sp>
      <p:sp>
        <p:nvSpPr>
          <p:cNvPr id="11267" name="Содержимое 2"/>
          <p:cNvSpPr>
            <a:spLocks noGrp="1"/>
          </p:cNvSpPr>
          <p:nvPr>
            <p:ph idx="1"/>
          </p:nvPr>
        </p:nvSpPr>
        <p:spPr>
          <a:xfrm>
            <a:off x="0" y="1700213"/>
            <a:ext cx="3563938" cy="5157787"/>
          </a:xfrm>
          <a:ln>
            <a:solidFill>
              <a:srgbClr val="002060"/>
            </a:solidFill>
          </a:ln>
        </p:spPr>
        <p:txBody>
          <a:bodyPr/>
          <a:lstStyle/>
          <a:p>
            <a:pPr>
              <a:spcAft>
                <a:spcPts val="1200"/>
              </a:spcAft>
              <a:buFont typeface="Wingdings" pitchFamily="2" charset="2"/>
              <a:buNone/>
              <a:defRPr/>
            </a:pPr>
            <a:endParaRPr lang="ru-RU" sz="800" dirty="0" smtClean="0"/>
          </a:p>
          <a:p>
            <a:pPr marL="0" indent="0">
              <a:spcAft>
                <a:spcPts val="1200"/>
              </a:spcAft>
              <a:buFont typeface="Wingdings" pitchFamily="2" charset="2"/>
              <a:buNone/>
              <a:defRPr/>
            </a:pPr>
            <a:r>
              <a:rPr lang="ru-RU" sz="1600" b="1" dirty="0" smtClean="0">
                <a:solidFill>
                  <a:srgbClr val="C00000"/>
                </a:solidFill>
              </a:rPr>
              <a:t>Оправдывающая                                                                                             противоправное поведение</a:t>
            </a:r>
          </a:p>
        </p:txBody>
      </p:sp>
      <p:pic>
        <p:nvPicPr>
          <p:cNvPr id="7172" name="Picture 7" descr="Картинка 27 из 64153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3860800"/>
            <a:ext cx="3498850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Содержимое 2"/>
          <p:cNvSpPr txBox="1">
            <a:spLocks/>
          </p:cNvSpPr>
          <p:nvPr/>
        </p:nvSpPr>
        <p:spPr bwMode="auto">
          <a:xfrm>
            <a:off x="3635375" y="1700213"/>
            <a:ext cx="2665413" cy="203676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spcAft>
                <a:spcPts val="1200"/>
              </a:spcAft>
              <a:buClr>
                <a:schemeClr val="accent2"/>
              </a:buClr>
              <a:buFont typeface="Wingdings" pitchFamily="2" charset="2"/>
              <a:buNone/>
              <a:defRPr/>
            </a:pPr>
            <a:endParaRPr lang="ru-RU" sz="1600" b="1" kern="0" dirty="0">
              <a:solidFill>
                <a:srgbClr val="C00000"/>
              </a:solidFill>
              <a:latin typeface="+mn-lt"/>
            </a:endParaRPr>
          </a:p>
          <a:p>
            <a:pPr eaLnBrk="0" hangingPunct="0">
              <a:spcBef>
                <a:spcPct val="20000"/>
              </a:spcBef>
              <a:spcAft>
                <a:spcPts val="1200"/>
              </a:spcAft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ru-RU" sz="1600" b="1" kern="0" dirty="0">
                <a:solidFill>
                  <a:srgbClr val="C00000"/>
                </a:solidFill>
                <a:latin typeface="+mn-lt"/>
              </a:rPr>
              <a:t>Содержащая   </a:t>
            </a:r>
            <a:r>
              <a:rPr lang="ru-RU" sz="1600" b="1" kern="0" dirty="0">
                <a:solidFill>
                  <a:srgbClr val="C00000"/>
                </a:solidFill>
                <a:latin typeface="+mn-lt"/>
              </a:rPr>
              <a:t>нецензурную брань</a:t>
            </a:r>
          </a:p>
          <a:p>
            <a:pPr marL="469900" indent="-469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/>
            </a:pPr>
            <a:endParaRPr lang="ru-RU" sz="3000" kern="0" dirty="0">
              <a:latin typeface="+mn-lt"/>
            </a:endParaRPr>
          </a:p>
          <a:p>
            <a:pPr marL="469900" indent="-469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/>
            </a:pPr>
            <a:endParaRPr lang="ru-RU" sz="3000" kern="0" dirty="0">
              <a:latin typeface="+mn-lt"/>
            </a:endParaRPr>
          </a:p>
        </p:txBody>
      </p:sp>
      <p:pic>
        <p:nvPicPr>
          <p:cNvPr id="7174" name="Picture 4" descr="Картинка 32 из 4521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5225" y="2924175"/>
            <a:ext cx="2595563" cy="388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Содержимое 2"/>
          <p:cNvSpPr txBox="1">
            <a:spLocks/>
          </p:cNvSpPr>
          <p:nvPr/>
        </p:nvSpPr>
        <p:spPr bwMode="auto">
          <a:xfrm>
            <a:off x="6516688" y="1557338"/>
            <a:ext cx="2627312" cy="5300662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/>
          <a:lstStyle/>
          <a:p>
            <a:pPr marL="469900" indent="-469900" eaLnBrk="0" hangingPunct="0">
              <a:spcBef>
                <a:spcPct val="20000"/>
              </a:spcBef>
              <a:spcAft>
                <a:spcPts val="1200"/>
              </a:spcAft>
              <a:buClr>
                <a:schemeClr val="accent2"/>
              </a:buClr>
              <a:buFont typeface="Wingdings" pitchFamily="2" charset="2"/>
              <a:buNone/>
              <a:defRPr/>
            </a:pPr>
            <a:endParaRPr lang="ru-RU" sz="2800" kern="0" dirty="0">
              <a:latin typeface="+mn-lt"/>
            </a:endParaRPr>
          </a:p>
          <a:p>
            <a:pPr eaLnBrk="0" hangingPunct="0">
              <a:spcBef>
                <a:spcPct val="20000"/>
              </a:spcBef>
              <a:spcAft>
                <a:spcPts val="1200"/>
              </a:spcAft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ru-RU" sz="1600" b="1" kern="0" dirty="0">
                <a:solidFill>
                  <a:srgbClr val="C00000"/>
                </a:solidFill>
                <a:latin typeface="+mn-lt"/>
              </a:rPr>
              <a:t>Содержащая информацию порнографического характера</a:t>
            </a:r>
          </a:p>
          <a:p>
            <a:pPr marL="469900" indent="-469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/>
            </a:pPr>
            <a:endParaRPr lang="ru-RU" sz="3000" kern="0" dirty="0">
              <a:latin typeface="+mn-lt"/>
            </a:endParaRPr>
          </a:p>
        </p:txBody>
      </p:sp>
      <p:pic>
        <p:nvPicPr>
          <p:cNvPr id="7176" name="Picture 2" descr="Картинка 3 из 7004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8938" y="3789363"/>
            <a:ext cx="2225675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31839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Информации, распространение которой среди детей определенных возрастных категорий </a:t>
            </a:r>
            <a:r>
              <a:rPr lang="ru-RU" sz="2400" b="1" dirty="0" smtClean="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ОГРАНИЧЕНО</a:t>
            </a:r>
            <a:r>
              <a:rPr lang="ru-RU" sz="2400" dirty="0" smtClean="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:</a:t>
            </a:r>
            <a:endParaRPr lang="ru-RU" sz="2400" dirty="0">
              <a:solidFill>
                <a:schemeClr val="accent6"/>
              </a:solidFill>
            </a:endParaRPr>
          </a:p>
        </p:txBody>
      </p:sp>
      <p:sp>
        <p:nvSpPr>
          <p:cNvPr id="8195" name="Содержимое 2"/>
          <p:cNvSpPr>
            <a:spLocks noGrp="1"/>
          </p:cNvSpPr>
          <p:nvPr>
            <p:ph idx="1"/>
          </p:nvPr>
        </p:nvSpPr>
        <p:spPr>
          <a:xfrm>
            <a:off x="566738" y="1898650"/>
            <a:ext cx="8001000" cy="4267200"/>
          </a:xfrm>
        </p:spPr>
        <p:txBody>
          <a:bodyPr/>
          <a:lstStyle/>
          <a:p>
            <a:pPr>
              <a:spcAft>
                <a:spcPts val="1200"/>
              </a:spcAft>
              <a:buFont typeface="Wingdings" pitchFamily="2" charset="2"/>
              <a:buNone/>
            </a:pPr>
            <a:r>
              <a:rPr lang="ru-RU" sz="2000" smtClean="0"/>
              <a:t>1) представляемая в виде изображения или описания </a:t>
            </a:r>
            <a:r>
              <a:rPr lang="ru-RU" sz="2000" b="1" smtClean="0">
                <a:solidFill>
                  <a:srgbClr val="C00000"/>
                </a:solidFill>
              </a:rPr>
              <a:t>жестокости, физического и (или) психического насилия, преступления или иного антиобщественного действия;</a:t>
            </a:r>
          </a:p>
          <a:p>
            <a:pPr>
              <a:spcAft>
                <a:spcPts val="1200"/>
              </a:spcAft>
              <a:buFont typeface="Wingdings" pitchFamily="2" charset="2"/>
              <a:buNone/>
            </a:pPr>
            <a:r>
              <a:rPr lang="ru-RU" sz="2000" smtClean="0"/>
              <a:t>2) </a:t>
            </a:r>
            <a:r>
              <a:rPr lang="ru-RU" sz="2000" b="1" smtClean="0">
                <a:solidFill>
                  <a:srgbClr val="C00000"/>
                </a:solidFill>
              </a:rPr>
              <a:t>вызывающая</a:t>
            </a:r>
            <a:r>
              <a:rPr lang="ru-RU" sz="2000" smtClean="0"/>
              <a:t> </a:t>
            </a:r>
            <a:r>
              <a:rPr lang="ru-RU" sz="2000" b="1" smtClean="0">
                <a:solidFill>
                  <a:srgbClr val="C00000"/>
                </a:solidFill>
              </a:rPr>
              <a:t>у детей страх,                                          ужас или панику</a:t>
            </a:r>
            <a:r>
              <a:rPr lang="ru-RU" sz="2000" smtClean="0"/>
              <a:t>, в том числе ….</a:t>
            </a:r>
          </a:p>
          <a:p>
            <a:pPr>
              <a:spcAft>
                <a:spcPts val="1200"/>
              </a:spcAft>
              <a:buFont typeface="Wingdings" pitchFamily="2" charset="2"/>
              <a:buNone/>
            </a:pPr>
            <a:r>
              <a:rPr lang="ru-RU" sz="2000" smtClean="0"/>
              <a:t>3) представляемая в виде изображения                                       или описания </a:t>
            </a:r>
            <a:r>
              <a:rPr lang="ru-RU" sz="2000" b="1" smtClean="0">
                <a:solidFill>
                  <a:srgbClr val="C00000"/>
                </a:solidFill>
              </a:rPr>
              <a:t>половых отношений                                    </a:t>
            </a:r>
            <a:r>
              <a:rPr lang="ru-RU" sz="2000" smtClean="0"/>
              <a:t>между мужчиной и женщиной;</a:t>
            </a:r>
          </a:p>
          <a:p>
            <a:pPr>
              <a:spcAft>
                <a:spcPts val="1200"/>
              </a:spcAft>
              <a:buFont typeface="Wingdings" pitchFamily="2" charset="2"/>
              <a:buNone/>
            </a:pPr>
            <a:r>
              <a:rPr lang="ru-RU" sz="2000" smtClean="0"/>
              <a:t>4) содержащая </a:t>
            </a:r>
            <a:r>
              <a:rPr lang="ru-RU" sz="2000" b="1" smtClean="0">
                <a:solidFill>
                  <a:srgbClr val="C00000"/>
                </a:solidFill>
              </a:rPr>
              <a:t>бранные слова и выражения</a:t>
            </a:r>
            <a:r>
              <a:rPr lang="ru-RU" sz="2000" smtClean="0"/>
              <a:t>, не относящиеся к нецензурной брани.</a:t>
            </a:r>
          </a:p>
        </p:txBody>
      </p:sp>
      <p:pic>
        <p:nvPicPr>
          <p:cNvPr id="8196" name="Picture 5" descr="Картинка 2 из 2793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4800" y="2708275"/>
            <a:ext cx="2381250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53785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Категории информационной продукции (</a:t>
            </a:r>
            <a:r>
              <a:rPr lang="ru-RU" sz="2800" b="1" dirty="0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возрастная классификация</a:t>
            </a:r>
            <a:r>
              <a:rPr lang="ru-RU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):</a:t>
            </a:r>
            <a:endParaRPr lang="ru-RU" sz="2800" dirty="0"/>
          </a:p>
        </p:txBody>
      </p:sp>
      <p:sp>
        <p:nvSpPr>
          <p:cNvPr id="9219" name="Содержимое 2"/>
          <p:cNvSpPr>
            <a:spLocks noGrp="1"/>
          </p:cNvSpPr>
          <p:nvPr>
            <p:ph idx="1"/>
          </p:nvPr>
        </p:nvSpPr>
        <p:spPr>
          <a:xfrm>
            <a:off x="566738" y="1752600"/>
            <a:ext cx="6526212" cy="4267200"/>
          </a:xfrm>
        </p:spPr>
        <p:txBody>
          <a:bodyPr/>
          <a:lstStyle/>
          <a:p>
            <a:pPr>
              <a:spcAft>
                <a:spcPts val="1200"/>
              </a:spcAft>
              <a:buFont typeface="Wingdings" pitchFamily="2" charset="2"/>
              <a:buNone/>
            </a:pPr>
            <a:r>
              <a:rPr lang="ru-RU" sz="2400" smtClean="0"/>
              <a:t>1) … для детей</a:t>
            </a:r>
            <a:r>
              <a:rPr lang="ru-RU" sz="2400" smtClean="0">
                <a:solidFill>
                  <a:srgbClr val="C00000"/>
                </a:solidFill>
              </a:rPr>
              <a:t>, не достигших </a:t>
            </a:r>
            <a:r>
              <a:rPr lang="ru-RU" sz="2400" smtClean="0"/>
              <a:t>возраста </a:t>
            </a:r>
            <a:r>
              <a:rPr lang="ru-RU" sz="2400" smtClean="0">
                <a:solidFill>
                  <a:srgbClr val="C00000"/>
                </a:solidFill>
              </a:rPr>
              <a:t>(6)</a:t>
            </a:r>
            <a:r>
              <a:rPr lang="ru-RU" sz="2400" smtClean="0"/>
              <a:t> </a:t>
            </a:r>
            <a:r>
              <a:rPr lang="ru-RU" sz="2400" smtClean="0">
                <a:solidFill>
                  <a:srgbClr val="C00000"/>
                </a:solidFill>
              </a:rPr>
              <a:t>шести лет;</a:t>
            </a:r>
          </a:p>
          <a:p>
            <a:pPr>
              <a:spcAft>
                <a:spcPts val="1200"/>
              </a:spcAft>
              <a:buFont typeface="Wingdings" pitchFamily="2" charset="2"/>
              <a:buNone/>
            </a:pPr>
            <a:r>
              <a:rPr lang="ru-RU" sz="2400" smtClean="0"/>
              <a:t>2) … для детей, </a:t>
            </a:r>
            <a:r>
              <a:rPr lang="ru-RU" sz="2400" smtClean="0">
                <a:solidFill>
                  <a:srgbClr val="C00000"/>
                </a:solidFill>
              </a:rPr>
              <a:t>достигших</a:t>
            </a:r>
            <a:r>
              <a:rPr lang="ru-RU" sz="2400" smtClean="0"/>
              <a:t> возраста </a:t>
            </a:r>
            <a:r>
              <a:rPr lang="ru-RU" sz="2400" smtClean="0">
                <a:solidFill>
                  <a:srgbClr val="C00000"/>
                </a:solidFill>
              </a:rPr>
              <a:t>(6) шести лет;</a:t>
            </a:r>
          </a:p>
          <a:p>
            <a:pPr>
              <a:spcAft>
                <a:spcPts val="1200"/>
              </a:spcAft>
              <a:buFont typeface="Wingdings" pitchFamily="2" charset="2"/>
              <a:buNone/>
            </a:pPr>
            <a:r>
              <a:rPr lang="ru-RU" sz="2400" smtClean="0"/>
              <a:t>3) … для детей, </a:t>
            </a:r>
            <a:r>
              <a:rPr lang="ru-RU" sz="2400" smtClean="0">
                <a:solidFill>
                  <a:srgbClr val="C00000"/>
                </a:solidFill>
              </a:rPr>
              <a:t>достигших</a:t>
            </a:r>
            <a:r>
              <a:rPr lang="ru-RU" sz="2400" smtClean="0"/>
              <a:t> возраста </a:t>
            </a:r>
            <a:r>
              <a:rPr lang="ru-RU" sz="2400" smtClean="0">
                <a:solidFill>
                  <a:srgbClr val="C00000"/>
                </a:solidFill>
              </a:rPr>
              <a:t>(12) двенадцати лет;</a:t>
            </a:r>
          </a:p>
          <a:p>
            <a:pPr>
              <a:spcAft>
                <a:spcPts val="1200"/>
              </a:spcAft>
              <a:buFont typeface="Wingdings" pitchFamily="2" charset="2"/>
              <a:buNone/>
            </a:pPr>
            <a:r>
              <a:rPr lang="ru-RU" sz="2400" smtClean="0"/>
              <a:t>4) … для детей, </a:t>
            </a:r>
            <a:r>
              <a:rPr lang="ru-RU" sz="2400" smtClean="0">
                <a:solidFill>
                  <a:srgbClr val="C00000"/>
                </a:solidFill>
              </a:rPr>
              <a:t>достигших</a:t>
            </a:r>
            <a:r>
              <a:rPr lang="ru-RU" sz="2400" smtClean="0"/>
              <a:t> возраста </a:t>
            </a:r>
            <a:r>
              <a:rPr lang="ru-RU" sz="2400" smtClean="0">
                <a:solidFill>
                  <a:srgbClr val="C00000"/>
                </a:solidFill>
              </a:rPr>
              <a:t>(16) шестнадцати лет;</a:t>
            </a:r>
          </a:p>
          <a:p>
            <a:pPr>
              <a:spcAft>
                <a:spcPts val="1200"/>
              </a:spcAft>
              <a:buFont typeface="Wingdings" pitchFamily="2" charset="2"/>
              <a:buNone/>
            </a:pPr>
            <a:r>
              <a:rPr lang="ru-RU" sz="2400" smtClean="0"/>
              <a:t>5) …., </a:t>
            </a:r>
            <a:r>
              <a:rPr lang="ru-RU" sz="2400" smtClean="0">
                <a:solidFill>
                  <a:srgbClr val="C00000"/>
                </a:solidFill>
              </a:rPr>
              <a:t>запрещенная для детей</a:t>
            </a:r>
            <a:r>
              <a:rPr lang="ru-RU" sz="2400" smtClean="0"/>
              <a:t> (…).</a:t>
            </a:r>
          </a:p>
        </p:txBody>
      </p:sp>
      <p:pic>
        <p:nvPicPr>
          <p:cNvPr id="9220" name="Picture 7" descr="Картинка 1 из 205207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1123950"/>
            <a:ext cx="1868487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8" descr="D:\мои документы\Дети\Рисунки\78568750_1317233259_dvs045384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4292600"/>
            <a:ext cx="2589212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5849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smtClean="0">
                <a:solidFill>
                  <a:srgbClr val="C00000"/>
                </a:solidFill>
              </a:rPr>
              <a:t>Предупредительная маркировка                  </a:t>
            </a:r>
            <a:r>
              <a:rPr lang="ru-RU" sz="2800" smtClean="0"/>
              <a:t>(знак информационной продукции)</a:t>
            </a:r>
            <a:endParaRPr lang="ru-RU" sz="2800" smtClean="0">
              <a:solidFill>
                <a:schemeClr val="tx1"/>
              </a:solidFill>
            </a:endParaRPr>
          </a:p>
        </p:txBody>
      </p:sp>
      <p:sp>
        <p:nvSpPr>
          <p:cNvPr id="10243" name="Содержимое 2"/>
          <p:cNvSpPr>
            <a:spLocks noGrp="1"/>
          </p:cNvSpPr>
          <p:nvPr>
            <p:ph idx="1"/>
          </p:nvPr>
        </p:nvSpPr>
        <p:spPr>
          <a:xfrm>
            <a:off x="566738" y="1844675"/>
            <a:ext cx="8001000" cy="4267200"/>
          </a:xfrm>
        </p:spPr>
        <p:txBody>
          <a:bodyPr/>
          <a:lstStyle/>
          <a:p>
            <a:r>
              <a:rPr lang="ru-RU" sz="2800" b="1" smtClean="0">
                <a:solidFill>
                  <a:srgbClr val="C00000"/>
                </a:solidFill>
              </a:rPr>
              <a:t>графическое и (или) текстовое обозначение </a:t>
            </a:r>
            <a:r>
              <a:rPr lang="ru-RU" sz="2800" smtClean="0"/>
              <a:t>информационной продукции в соответствии с классификацией, введенной 436-ФЗ</a:t>
            </a:r>
          </a:p>
          <a:p>
            <a:endParaRPr lang="ru-RU" sz="3200" smtClean="0"/>
          </a:p>
          <a:p>
            <a:pPr>
              <a:buFont typeface="Wingdings" pitchFamily="2" charset="2"/>
              <a:buNone/>
            </a:pPr>
            <a:endParaRPr lang="ru-RU" smtClean="0"/>
          </a:p>
        </p:txBody>
      </p:sp>
      <p:pic>
        <p:nvPicPr>
          <p:cNvPr id="10244" name="Picture 2" descr="G:\ФЗ о защите детей от инфо\сша\1275663840_rrrsryorri-nc-17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0" y="5084763"/>
            <a:ext cx="492125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3" descr="G:\ФЗ о защите детей от инфо\сша\1275663827_rrrsryorri-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3933825"/>
            <a:ext cx="490537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68160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Содержание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  <a:buNone/>
            </a:pPr>
            <a:r>
              <a:rPr lang="ru-RU" sz="1800" dirty="0" smtClean="0"/>
              <a:t>I. Введение</a:t>
            </a:r>
          </a:p>
          <a:p>
            <a:pPr>
              <a:spcAft>
                <a:spcPts val="600"/>
              </a:spcAft>
              <a:buNone/>
            </a:pPr>
            <a:r>
              <a:rPr lang="ru-RU" sz="1800" dirty="0" smtClean="0"/>
              <a:t>II. Семейная политика </a:t>
            </a:r>
            <a:r>
              <a:rPr lang="ru-RU" sz="1800" dirty="0" err="1" smtClean="0"/>
              <a:t>детствосбережения</a:t>
            </a:r>
            <a:endParaRPr lang="ru-RU" sz="1800" dirty="0" smtClean="0"/>
          </a:p>
          <a:p>
            <a:pPr>
              <a:spcAft>
                <a:spcPts val="600"/>
              </a:spcAft>
              <a:buNone/>
            </a:pPr>
            <a:r>
              <a:rPr lang="ru-RU" sz="1800" dirty="0" smtClean="0"/>
              <a:t>III. Доступность качественного обучения и воспитания, культурное развитие и информационная безопасность детей</a:t>
            </a:r>
          </a:p>
          <a:p>
            <a:pPr>
              <a:spcAft>
                <a:spcPts val="600"/>
              </a:spcAft>
              <a:buNone/>
            </a:pPr>
            <a:r>
              <a:rPr lang="ru-RU" sz="1800" dirty="0" smtClean="0"/>
              <a:t>IV. Здравоохранение, дружественное к детям, и здоровый образ жизни</a:t>
            </a:r>
          </a:p>
          <a:p>
            <a:pPr>
              <a:spcAft>
                <a:spcPts val="600"/>
              </a:spcAft>
              <a:buNone/>
            </a:pPr>
            <a:r>
              <a:rPr lang="ru-RU" sz="1800" dirty="0" smtClean="0"/>
              <a:t>V. Равные возможности для детей, нуждающихся в особой заботе государства</a:t>
            </a:r>
          </a:p>
          <a:p>
            <a:pPr>
              <a:spcAft>
                <a:spcPts val="600"/>
              </a:spcAft>
              <a:buNone/>
            </a:pPr>
            <a:r>
              <a:rPr lang="ru-RU" sz="1800" dirty="0" smtClean="0"/>
              <a:t>VI. Создание системы защиты и обеспечения прав и интересов  детей и дружественного к ребенку правосудия</a:t>
            </a:r>
          </a:p>
          <a:p>
            <a:pPr>
              <a:spcAft>
                <a:spcPts val="600"/>
              </a:spcAft>
              <a:buNone/>
            </a:pPr>
            <a:r>
              <a:rPr lang="ru-RU" sz="1800" dirty="0" smtClean="0"/>
              <a:t>VII. Дети - участники реализации национальной стратегии </a:t>
            </a:r>
          </a:p>
          <a:p>
            <a:pPr>
              <a:spcAft>
                <a:spcPts val="600"/>
              </a:spcAft>
              <a:buNone/>
            </a:pPr>
            <a:r>
              <a:rPr lang="ru-RU" sz="1800" dirty="0" smtClean="0"/>
              <a:t>VIII. Механизм реализации национальной стратегии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smtClean="0">
                <a:solidFill>
                  <a:schemeClr val="tx1"/>
                </a:solidFill>
              </a:rPr>
              <a:t>Ограничения во времени</a:t>
            </a:r>
          </a:p>
        </p:txBody>
      </p:sp>
      <p:sp>
        <p:nvSpPr>
          <p:cNvPr id="11267" name="Содержимое 2"/>
          <p:cNvSpPr>
            <a:spLocks noGrp="1"/>
          </p:cNvSpPr>
          <p:nvPr>
            <p:ph idx="1"/>
          </p:nvPr>
        </p:nvSpPr>
        <p:spPr>
          <a:xfrm>
            <a:off x="179388" y="1773238"/>
            <a:ext cx="4968875" cy="446405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400" smtClean="0">
                <a:latin typeface="Arial Narrow" pitchFamily="34" charset="0"/>
              </a:rPr>
              <a:t>Информационная продукция … (</a:t>
            </a:r>
            <a:r>
              <a:rPr lang="ru-RU" sz="2400" i="1" smtClean="0">
                <a:latin typeface="Arial Narrow" pitchFamily="34" charset="0"/>
              </a:rPr>
              <a:t>запрещенная для распространения среди детей</a:t>
            </a:r>
            <a:r>
              <a:rPr lang="ru-RU" sz="2400" smtClean="0">
                <a:latin typeface="Arial Narrow" pitchFamily="34" charset="0"/>
              </a:rPr>
              <a:t>) … </a:t>
            </a:r>
            <a:r>
              <a:rPr lang="ru-RU" sz="2400" b="1" smtClean="0">
                <a:solidFill>
                  <a:srgbClr val="C00000"/>
                </a:solidFill>
                <a:latin typeface="Arial Narrow" pitchFamily="34" charset="0"/>
              </a:rPr>
              <a:t>не подлежит распространению </a:t>
            </a:r>
            <a:r>
              <a:rPr lang="ru-RU" sz="2400" smtClean="0">
                <a:latin typeface="Arial Narrow" pitchFamily="34" charset="0"/>
              </a:rPr>
              <a:t>посредством теле- и радиовещания </a:t>
            </a:r>
            <a:r>
              <a:rPr lang="ru-RU" sz="2400" b="1" smtClean="0">
                <a:solidFill>
                  <a:srgbClr val="C00000"/>
                </a:solidFill>
                <a:latin typeface="Arial Narrow" pitchFamily="34" charset="0"/>
              </a:rPr>
              <a:t>с 4 часов до 23 часов по местному времени</a:t>
            </a:r>
            <a:r>
              <a:rPr lang="ru-RU" sz="2400" smtClean="0">
                <a:latin typeface="Arial Narrow" pitchFamily="34" charset="0"/>
              </a:rPr>
              <a:t>, </a:t>
            </a:r>
            <a:r>
              <a:rPr lang="ru-RU" sz="2400" b="1" smtClean="0">
                <a:latin typeface="Arial Narrow" pitchFamily="34" charset="0"/>
              </a:rPr>
              <a:t>за исключением </a:t>
            </a:r>
            <a:r>
              <a:rPr lang="ru-RU" sz="2400" smtClean="0">
                <a:latin typeface="Arial Narrow" pitchFamily="34" charset="0"/>
              </a:rPr>
              <a:t>теле- и радиопрограмм, теле- и радиопередач, доступ к просмотру или прослушиванию которых осуществляется исключительно </a:t>
            </a:r>
            <a:r>
              <a:rPr lang="ru-RU" sz="2400" b="1" smtClean="0">
                <a:latin typeface="Arial Narrow" pitchFamily="34" charset="0"/>
              </a:rPr>
              <a:t>на платной основе </a:t>
            </a:r>
            <a:r>
              <a:rPr lang="ru-RU" sz="2400" smtClean="0">
                <a:latin typeface="Arial Narrow" pitchFamily="34" charset="0"/>
              </a:rPr>
              <a:t>…</a:t>
            </a:r>
          </a:p>
          <a:p>
            <a:endParaRPr lang="ru-RU" smtClean="0"/>
          </a:p>
        </p:txBody>
      </p:sp>
      <p:pic>
        <p:nvPicPr>
          <p:cNvPr id="11268" name="Picture 6" descr="D:\мои документы\Дети\Рисунки\boy-watching-tv_2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1963738"/>
            <a:ext cx="3989388" cy="376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47828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smtClean="0">
                <a:solidFill>
                  <a:srgbClr val="C00000"/>
                </a:solidFill>
              </a:rPr>
              <a:t>Иные меры </a:t>
            </a:r>
            <a:r>
              <a:rPr lang="ru-RU" sz="2800" smtClean="0"/>
              <a:t>охраны и защиты детей от вредной для них информации</a:t>
            </a:r>
          </a:p>
        </p:txBody>
      </p:sp>
      <p:sp>
        <p:nvSpPr>
          <p:cNvPr id="12291" name="Содержимое 2"/>
          <p:cNvSpPr>
            <a:spLocks noGrp="1"/>
          </p:cNvSpPr>
          <p:nvPr>
            <p:ph idx="1"/>
          </p:nvPr>
        </p:nvSpPr>
        <p:spPr>
          <a:xfrm>
            <a:off x="395288" y="1752600"/>
            <a:ext cx="4868862" cy="4267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400" b="1" smtClean="0">
                <a:solidFill>
                  <a:srgbClr val="C00000"/>
                </a:solidFill>
                <a:latin typeface="Arial Narrow" pitchFamily="34" charset="0"/>
              </a:rPr>
              <a:t>Первая и последняя полосы газеты, обложка экземпляра</a:t>
            </a:r>
            <a:r>
              <a:rPr lang="ru-RU" sz="2400" smtClean="0">
                <a:latin typeface="Arial Narrow" pitchFamily="34" charset="0"/>
              </a:rPr>
              <a:t> печатной продукции, иной полиграфической продукции, запрещенной для детей, при распространении для неопределенного круга лиц в местах, доступных для детей, </a:t>
            </a:r>
            <a:r>
              <a:rPr lang="ru-RU" sz="2400" b="1" smtClean="0">
                <a:solidFill>
                  <a:srgbClr val="C00000"/>
                </a:solidFill>
                <a:latin typeface="Arial Narrow" pitchFamily="34" charset="0"/>
              </a:rPr>
              <a:t>не должны содержать </a:t>
            </a:r>
            <a:r>
              <a:rPr lang="ru-RU" sz="2400" smtClean="0">
                <a:latin typeface="Arial Narrow" pitchFamily="34" charset="0"/>
              </a:rPr>
              <a:t>информацию, причиняющую вред здоровью и (или) развитию детей.</a:t>
            </a:r>
          </a:p>
          <a:p>
            <a:r>
              <a:rPr lang="ru-RU" sz="2400" smtClean="0">
                <a:latin typeface="Arial Narrow" pitchFamily="34" charset="0"/>
              </a:rPr>
              <a:t> и т.д.</a:t>
            </a:r>
          </a:p>
        </p:txBody>
      </p:sp>
      <p:pic>
        <p:nvPicPr>
          <p:cNvPr id="12292" name="Picture 6" descr="D:\мои документы\Дети\Рисунки\photos0-800x60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3825" y="1773238"/>
            <a:ext cx="3940175" cy="388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36826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6738" y="2420938"/>
            <a:ext cx="8001000" cy="388778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1900" b="1" smtClean="0"/>
              <a:t>Медиабезопасность (информационная безопасность) несовершеннолетних </a:t>
            </a:r>
            <a:r>
              <a:rPr lang="ru-RU" sz="1900" smtClean="0"/>
              <a:t>– состояние защищенности детей, при котором отсутствует риск, связанный с причинением информацией, в том числе распространяемой в сети Интернет, вреда их здоровью, физическому, психическому, духовному и нравственному развитию.</a:t>
            </a:r>
          </a:p>
          <a:p>
            <a:pPr>
              <a:lnSpc>
                <a:spcPct val="80000"/>
              </a:lnSpc>
            </a:pPr>
            <a:endParaRPr lang="ru-RU" sz="1900" b="1" smtClean="0"/>
          </a:p>
          <a:p>
            <a:pPr>
              <a:lnSpc>
                <a:spcPct val="80000"/>
              </a:lnSpc>
            </a:pPr>
            <a:r>
              <a:rPr lang="ru-RU" sz="1900" b="1" smtClean="0"/>
              <a:t>Информационную защищенность</a:t>
            </a:r>
            <a:r>
              <a:rPr lang="ru-RU" sz="1900" smtClean="0"/>
              <a:t> ребенку должны обеспечить, прежде всего, семья и школа. Это задача не только семейного, но и школьного воспитания. Проведение уроков медиабезопасности планируется в образовательных учреждениях на постоянной основе, начиная с первого класса, в рамках школьной программы (в том числе уроков ОБЖ).</a:t>
            </a: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539750" y="333375"/>
            <a:ext cx="8001000" cy="190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eaLnBrk="0" hangingPunct="0"/>
            <a:r>
              <a:rPr lang="ru-RU" sz="3800">
                <a:solidFill>
                  <a:schemeClr val="folHlink"/>
                </a:solidFill>
              </a:rPr>
              <a:t>Медиаобразование</a:t>
            </a:r>
            <a:br>
              <a:rPr lang="ru-RU" sz="3800">
                <a:solidFill>
                  <a:schemeClr val="folHlink"/>
                </a:solidFill>
              </a:rPr>
            </a:br>
            <a:r>
              <a:rPr lang="ru-RU" sz="3800">
                <a:solidFill>
                  <a:schemeClr val="folHlink"/>
                </a:solidFill>
              </a:rPr>
              <a:t>			</a:t>
            </a:r>
            <a:r>
              <a:rPr lang="ru-RU" sz="2600">
                <a:solidFill>
                  <a:schemeClr val="folHlink"/>
                </a:solidFill>
              </a:rPr>
              <a:t>применительно к 436-ФЗ</a:t>
            </a:r>
          </a:p>
        </p:txBody>
      </p:sp>
    </p:spTree>
    <p:extLst>
      <p:ext uri="{BB962C8B-B14F-4D97-AF65-F5344CB8AC3E}">
        <p14:creationId xmlns:p14="http://schemas.microsoft.com/office/powerpoint/2010/main" val="20708780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6738" y="1844675"/>
            <a:ext cx="8001000" cy="4175125"/>
          </a:xfrm>
        </p:spPr>
        <p:txBody>
          <a:bodyPr/>
          <a:lstStyle/>
          <a:p>
            <a:pPr marL="571500" indent="-571500">
              <a:lnSpc>
                <a:spcPct val="80000"/>
              </a:lnSpc>
            </a:pPr>
            <a:r>
              <a:rPr lang="ru-RU" sz="1700" smtClean="0"/>
              <a:t>Ознакомление учащихся с международными принципами и нормами, с нормативными правовыми актами РФ, регулирующими вопросы обучения детей и подростков правилам ответственного и безопасного пользования услугами Интернет и мобильной (сотовой) связи и т.д.</a:t>
            </a:r>
          </a:p>
          <a:p>
            <a:pPr marL="571500" indent="-571500">
              <a:lnSpc>
                <a:spcPct val="80000"/>
              </a:lnSpc>
            </a:pPr>
            <a:endParaRPr lang="ru-RU" sz="1700" smtClean="0"/>
          </a:p>
          <a:p>
            <a:pPr marL="571500" indent="-571500">
              <a:lnSpc>
                <a:spcPct val="80000"/>
              </a:lnSpc>
            </a:pPr>
            <a:r>
              <a:rPr lang="ru-RU" sz="1700" smtClean="0"/>
              <a:t>Обучение способам защиты от противоправных и иных общественно опасных посягательств в информационно-телекоммуникационных сетях, в частности, от таких способов разрушительного воздействия на психику детей, как кибербуллинг и буллицид</a:t>
            </a:r>
            <a:r>
              <a:rPr lang="en-US" sz="1700" smtClean="0"/>
              <a:t>;</a:t>
            </a:r>
            <a:endParaRPr lang="ru-RU" sz="1700" smtClean="0"/>
          </a:p>
          <a:p>
            <a:pPr marL="571500" indent="-571500">
              <a:lnSpc>
                <a:spcPct val="80000"/>
              </a:lnSpc>
            </a:pPr>
            <a:endParaRPr lang="ru-RU" sz="1700" smtClean="0"/>
          </a:p>
          <a:p>
            <a:pPr marL="571500" indent="-571500">
              <a:lnSpc>
                <a:spcPct val="80000"/>
              </a:lnSpc>
            </a:pPr>
            <a:r>
              <a:rPr lang="ru-RU" sz="1700" smtClean="0"/>
              <a:t>Профилактика формирования у учащихся интернет-</a:t>
            </a:r>
          </a:p>
          <a:p>
            <a:pPr marL="571500" indent="-571500">
              <a:lnSpc>
                <a:spcPct val="80000"/>
              </a:lnSpc>
              <a:buFont typeface="Wingdings" pitchFamily="2" charset="2"/>
              <a:buNone/>
            </a:pPr>
            <a:r>
              <a:rPr lang="ru-RU" sz="1700" smtClean="0"/>
              <a:t>	и игровой зависимости;</a:t>
            </a:r>
          </a:p>
          <a:p>
            <a:pPr marL="571500" indent="-571500">
              <a:lnSpc>
                <a:spcPct val="80000"/>
              </a:lnSpc>
            </a:pPr>
            <a:endParaRPr lang="ru-RU" sz="1700" smtClean="0"/>
          </a:p>
          <a:p>
            <a:pPr marL="571500" indent="-571500">
              <a:lnSpc>
                <a:spcPct val="80000"/>
              </a:lnSpc>
            </a:pPr>
            <a:r>
              <a:rPr lang="ru-RU" sz="1700" smtClean="0"/>
              <a:t>Предупреждение совершения учащимися правонарушений с использованием информационно-телекомму­никационных технологий.</a:t>
            </a: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539750" y="333375"/>
            <a:ext cx="800100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eaLnBrk="0" hangingPunct="0"/>
            <a:r>
              <a:rPr lang="ru-RU" sz="3000">
                <a:solidFill>
                  <a:schemeClr val="folHlink"/>
                </a:solidFill>
              </a:rPr>
              <a:t>Задачи уроков медиабезопасности</a:t>
            </a:r>
            <a:endParaRPr lang="ru-RU" sz="200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066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773238"/>
            <a:ext cx="8001000" cy="4267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100" smtClean="0"/>
              <a:t>Дети должны научиться сделать более безопасным и полезным свое общение в Интернете и иных информационно-телекоммуникационных сетях, а именно критически относиться к сообщениям и иной информации, распространяемой в сетях Интернет, мобильной связи, посредством иных электронных средств массовой коммуникации;</a:t>
            </a:r>
          </a:p>
          <a:p>
            <a:pPr>
              <a:lnSpc>
                <a:spcPct val="80000"/>
              </a:lnSpc>
            </a:pPr>
            <a:endParaRPr lang="ru-RU" sz="2100" smtClean="0"/>
          </a:p>
          <a:p>
            <a:pPr>
              <a:lnSpc>
                <a:spcPct val="80000"/>
              </a:lnSpc>
            </a:pPr>
            <a:r>
              <a:rPr lang="ru-RU" sz="2100" smtClean="0"/>
              <a:t>Отличать достоверные сведения от недостоверных, вредную для них информацию от безопасной;</a:t>
            </a:r>
          </a:p>
          <a:p>
            <a:pPr>
              <a:lnSpc>
                <a:spcPct val="80000"/>
              </a:lnSpc>
            </a:pPr>
            <a:endParaRPr lang="ru-RU" sz="2100" smtClean="0"/>
          </a:p>
          <a:p>
            <a:pPr>
              <a:lnSpc>
                <a:spcPct val="80000"/>
              </a:lnSpc>
            </a:pPr>
            <a:r>
              <a:rPr lang="ru-RU" sz="2100" smtClean="0"/>
              <a:t>Избегать навязывания им информации, способной причинить вред их здоровью, нравственному и психическому развитию, чести, достоинству и репутации;</a:t>
            </a:r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539750" y="333375"/>
            <a:ext cx="800100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eaLnBrk="0" hangingPunct="0"/>
            <a:r>
              <a:rPr lang="ru-RU" sz="3000">
                <a:solidFill>
                  <a:schemeClr val="folHlink"/>
                </a:solidFill>
              </a:rPr>
              <a:t>Ожидаемые результаты</a:t>
            </a:r>
            <a:endParaRPr lang="ru-RU" sz="2000">
              <a:solidFill>
                <a:schemeClr val="folHlink"/>
              </a:solidFill>
            </a:endParaRPr>
          </a:p>
        </p:txBody>
      </p:sp>
      <p:pic>
        <p:nvPicPr>
          <p:cNvPr id="37894" name="Picture 6" descr="ANd9GcQIPH0LqyCLto0GUQZw8SvtId5q6mMBa6APKaaJZMXQxJBAL9X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0"/>
            <a:ext cx="2051050" cy="17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68021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700213"/>
            <a:ext cx="8001000" cy="45370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1900" smtClean="0"/>
              <a:t>Распознавать признаки злоупотребления их неопытностью и доверчивостью, попытки вовлечения их в противоправную и иную антиобщественную деятельность;</a:t>
            </a:r>
          </a:p>
          <a:p>
            <a:pPr>
              <a:lnSpc>
                <a:spcPct val="80000"/>
              </a:lnSpc>
            </a:pPr>
            <a:endParaRPr lang="ru-RU" sz="1900" smtClean="0"/>
          </a:p>
          <a:p>
            <a:pPr>
              <a:lnSpc>
                <a:spcPct val="80000"/>
              </a:lnSpc>
            </a:pPr>
            <a:r>
              <a:rPr lang="ru-RU" sz="1900" smtClean="0"/>
              <a:t>Распознавать манипулятивные техники, используемые при подаче рекламной и иной информации;</a:t>
            </a:r>
          </a:p>
          <a:p>
            <a:pPr>
              <a:lnSpc>
                <a:spcPct val="80000"/>
              </a:lnSpc>
            </a:pPr>
            <a:endParaRPr lang="ru-RU" sz="1900" smtClean="0"/>
          </a:p>
          <a:p>
            <a:pPr>
              <a:lnSpc>
                <a:spcPct val="80000"/>
              </a:lnSpc>
            </a:pPr>
            <a:r>
              <a:rPr lang="ru-RU" sz="1900" smtClean="0"/>
              <a:t>Критически относиться к информационной продукции, распространяемой в информационно-телекоммуникационных сетях;</a:t>
            </a:r>
          </a:p>
          <a:p>
            <a:pPr>
              <a:lnSpc>
                <a:spcPct val="80000"/>
              </a:lnSpc>
            </a:pPr>
            <a:endParaRPr lang="ru-RU" sz="1900" smtClean="0"/>
          </a:p>
          <a:p>
            <a:pPr>
              <a:lnSpc>
                <a:spcPct val="80000"/>
              </a:lnSpc>
            </a:pPr>
            <a:r>
              <a:rPr lang="ru-RU" sz="1900" smtClean="0"/>
              <a:t>Анализировать степень достоверности информации и подлинность ее источников;</a:t>
            </a:r>
          </a:p>
          <a:p>
            <a:pPr>
              <a:lnSpc>
                <a:spcPct val="80000"/>
              </a:lnSpc>
            </a:pPr>
            <a:endParaRPr lang="ru-RU" sz="1900" smtClean="0"/>
          </a:p>
          <a:p>
            <a:pPr>
              <a:lnSpc>
                <a:spcPct val="80000"/>
              </a:lnSpc>
            </a:pPr>
            <a:r>
              <a:rPr lang="ru-RU" sz="1900" smtClean="0"/>
              <a:t>Применять эффективные меры самозащиты от нежелательной информации и контактов в сетях.</a:t>
            </a:r>
          </a:p>
        </p:txBody>
      </p:sp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539750" y="333375"/>
            <a:ext cx="800100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eaLnBrk="0" hangingPunct="0"/>
            <a:r>
              <a:rPr lang="ru-RU" sz="3000">
                <a:solidFill>
                  <a:schemeClr val="folHlink"/>
                </a:solidFill>
              </a:rPr>
              <a:t>Ожидаемые результаты</a:t>
            </a:r>
            <a:endParaRPr lang="ru-RU" sz="200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5039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5077445" cy="1216025"/>
          </a:xfrm>
        </p:spPr>
        <p:txBody>
          <a:bodyPr/>
          <a:lstStyle/>
          <a:p>
            <a:r>
              <a:rPr lang="ru-RU" sz="2800" dirty="0" smtClean="0"/>
              <a:t> II. Семейная политика </a:t>
            </a:r>
            <a:r>
              <a:rPr lang="ru-RU" sz="2800" dirty="0" err="1" smtClean="0"/>
              <a:t>детствосбережения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4730" y="1826096"/>
            <a:ext cx="5301406" cy="4267200"/>
          </a:xfrm>
        </p:spPr>
        <p:txBody>
          <a:bodyPr/>
          <a:lstStyle/>
          <a:p>
            <a:pPr>
              <a:spcAft>
                <a:spcPts val="600"/>
              </a:spcAft>
              <a:buNone/>
            </a:pPr>
            <a:r>
              <a:rPr lang="ru-RU" sz="2000" dirty="0" smtClean="0"/>
              <a:t>1. Краткий </a:t>
            </a:r>
            <a:r>
              <a:rPr lang="ru-RU" sz="2000" b="1" dirty="0" smtClean="0">
                <a:solidFill>
                  <a:srgbClr val="C00000"/>
                </a:solidFill>
              </a:rPr>
              <a:t>анализ ситуации</a:t>
            </a:r>
          </a:p>
          <a:p>
            <a:pPr>
              <a:spcAft>
                <a:spcPts val="600"/>
              </a:spcAft>
              <a:buNone/>
            </a:pPr>
            <a:r>
              <a:rPr lang="ru-RU" sz="2000" dirty="0" smtClean="0"/>
              <a:t>2. </a:t>
            </a:r>
            <a:r>
              <a:rPr lang="ru-RU" sz="2000" b="1" dirty="0" smtClean="0">
                <a:solidFill>
                  <a:srgbClr val="C00000"/>
                </a:solidFill>
              </a:rPr>
              <a:t>Основные задачи</a:t>
            </a:r>
          </a:p>
          <a:p>
            <a:pPr>
              <a:spcAft>
                <a:spcPts val="600"/>
              </a:spcAft>
              <a:buNone/>
            </a:pPr>
            <a:r>
              <a:rPr lang="ru-RU" sz="2000" dirty="0" smtClean="0"/>
              <a:t>3. </a:t>
            </a:r>
            <a:r>
              <a:rPr lang="ru-RU" sz="2000" b="1" dirty="0" smtClean="0">
                <a:solidFill>
                  <a:srgbClr val="C00000"/>
                </a:solidFill>
              </a:rPr>
              <a:t>Первоочередные меры </a:t>
            </a:r>
          </a:p>
          <a:p>
            <a:pPr lvl="1">
              <a:spcAft>
                <a:spcPts val="600"/>
              </a:spcAft>
              <a:buNone/>
            </a:pPr>
            <a:r>
              <a:rPr lang="ru-RU" sz="1600" dirty="0" smtClean="0"/>
              <a:t>4. Меры, направленные на </a:t>
            </a:r>
            <a:r>
              <a:rPr lang="ru-RU" sz="1600" b="1" dirty="0" smtClean="0"/>
              <a:t>сокращение бедности </a:t>
            </a:r>
            <a:r>
              <a:rPr lang="ru-RU" sz="1600" dirty="0" smtClean="0"/>
              <a:t>среди семей с детьми</a:t>
            </a:r>
          </a:p>
          <a:p>
            <a:pPr lvl="1">
              <a:spcAft>
                <a:spcPts val="600"/>
              </a:spcAft>
              <a:buNone/>
            </a:pPr>
            <a:r>
              <a:rPr lang="ru-RU" sz="1600" dirty="0" smtClean="0"/>
              <a:t>5. Меры, направленные на формирование </a:t>
            </a:r>
            <a:r>
              <a:rPr lang="ru-RU" sz="1600" b="1" dirty="0" smtClean="0"/>
              <a:t>безопасного и комфортного семейного окружения </a:t>
            </a:r>
            <a:r>
              <a:rPr lang="ru-RU" sz="1600" dirty="0" smtClean="0"/>
              <a:t>для детей </a:t>
            </a:r>
          </a:p>
          <a:p>
            <a:pPr lvl="1">
              <a:spcAft>
                <a:spcPts val="600"/>
              </a:spcAft>
              <a:buNone/>
            </a:pPr>
            <a:r>
              <a:rPr lang="ru-RU" sz="1600" dirty="0" smtClean="0"/>
              <a:t>6. Меры, направленные на </a:t>
            </a:r>
            <a:r>
              <a:rPr lang="ru-RU" sz="1600" b="1" dirty="0" smtClean="0"/>
              <a:t>профилактику изъятия ребенка из семьи</a:t>
            </a:r>
            <a:r>
              <a:rPr lang="ru-RU" sz="1600" dirty="0" smtClean="0"/>
              <a:t>, социального сиротства </a:t>
            </a:r>
          </a:p>
          <a:p>
            <a:pPr>
              <a:spcAft>
                <a:spcPts val="600"/>
              </a:spcAft>
              <a:buNone/>
            </a:pPr>
            <a:r>
              <a:rPr lang="ru-RU" sz="2000" dirty="0" smtClean="0"/>
              <a:t>7. Ожидаемые </a:t>
            </a:r>
            <a:r>
              <a:rPr lang="ru-RU" sz="2000" b="1" dirty="0" smtClean="0">
                <a:solidFill>
                  <a:srgbClr val="C00000"/>
                </a:solidFill>
              </a:rPr>
              <a:t>результаты </a:t>
            </a:r>
          </a:p>
          <a:p>
            <a:endParaRPr lang="ru-RU" dirty="0"/>
          </a:p>
        </p:txBody>
      </p:sp>
      <p:pic>
        <p:nvPicPr>
          <p:cNvPr id="27650" name="Picture 2" descr="http://cs4561.vkontakte.ru/u70893379/-14/x_7cf875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2564904"/>
            <a:ext cx="2836923" cy="1895467"/>
          </a:xfrm>
          <a:prstGeom prst="rect">
            <a:avLst/>
          </a:prstGeom>
          <a:noFill/>
        </p:spPr>
      </p:pic>
      <p:pic>
        <p:nvPicPr>
          <p:cNvPr id="27652" name="Picture 4" descr="http://d1.dvinainform.ru/data/files/d4/29/000029d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4653136"/>
            <a:ext cx="2880320" cy="2160240"/>
          </a:xfrm>
          <a:prstGeom prst="rect">
            <a:avLst/>
          </a:prstGeom>
          <a:noFill/>
        </p:spPr>
      </p:pic>
      <p:pic>
        <p:nvPicPr>
          <p:cNvPr id="27654" name="Picture 6" descr="http://img15.nnm.ru/5/6/3/d/7/7044db75b69e17638d5a6cbde7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260648"/>
            <a:ext cx="2789796" cy="21602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III</a:t>
            </a:r>
            <a:r>
              <a:rPr lang="ru-RU" sz="2400" dirty="0" smtClean="0"/>
              <a:t>. Доступность качественного обучения и воспитания, культурное развитие и информационная безопасность детей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66738" y="1752600"/>
            <a:ext cx="6021486" cy="4267200"/>
          </a:xfrm>
        </p:spPr>
        <p:txBody>
          <a:bodyPr/>
          <a:lstStyle/>
          <a:p>
            <a:pPr>
              <a:spcAft>
                <a:spcPts val="600"/>
              </a:spcAft>
              <a:buNone/>
            </a:pPr>
            <a:r>
              <a:rPr lang="ru-RU" sz="1800" b="1" dirty="0" smtClean="0">
                <a:solidFill>
                  <a:srgbClr val="C00000"/>
                </a:solidFill>
              </a:rPr>
              <a:t>Первоочередные меры</a:t>
            </a:r>
            <a:endParaRPr lang="ru-RU" sz="1800" dirty="0" smtClean="0"/>
          </a:p>
          <a:p>
            <a:pPr>
              <a:spcAft>
                <a:spcPts val="600"/>
              </a:spcAft>
              <a:buNone/>
            </a:pPr>
            <a:r>
              <a:rPr lang="ru-RU" sz="1800" dirty="0" smtClean="0"/>
              <a:t>Меры, направленные на обеспечение </a:t>
            </a:r>
            <a:r>
              <a:rPr lang="ru-RU" sz="1800" b="1" dirty="0" smtClean="0">
                <a:solidFill>
                  <a:srgbClr val="C00000"/>
                </a:solidFill>
              </a:rPr>
              <a:t>доступности и качества </a:t>
            </a:r>
            <a:r>
              <a:rPr lang="ru-RU" sz="1800" dirty="0" smtClean="0"/>
              <a:t>образования</a:t>
            </a:r>
          </a:p>
          <a:p>
            <a:pPr>
              <a:spcAft>
                <a:spcPts val="600"/>
              </a:spcAft>
              <a:buNone/>
            </a:pPr>
            <a:r>
              <a:rPr lang="ru-RU" sz="1800" dirty="0" smtClean="0"/>
              <a:t>Меры, направленные на </a:t>
            </a:r>
            <a:r>
              <a:rPr lang="ru-RU" sz="1800" b="1" dirty="0" smtClean="0">
                <a:solidFill>
                  <a:srgbClr val="C00000"/>
                </a:solidFill>
              </a:rPr>
              <a:t>поиск и поддержку талантливых </a:t>
            </a:r>
            <a:r>
              <a:rPr lang="ru-RU" sz="1800" dirty="0" smtClean="0"/>
              <a:t>детей и молодежи</a:t>
            </a:r>
          </a:p>
          <a:p>
            <a:pPr>
              <a:spcAft>
                <a:spcPts val="600"/>
              </a:spcAft>
              <a:buNone/>
            </a:pPr>
            <a:r>
              <a:rPr lang="ru-RU" sz="1800" dirty="0" smtClean="0"/>
              <a:t>Меры, направленные на развитие воспитания и </a:t>
            </a:r>
            <a:r>
              <a:rPr lang="ru-RU" sz="1800" b="1" dirty="0" smtClean="0">
                <a:solidFill>
                  <a:srgbClr val="C00000"/>
                </a:solidFill>
              </a:rPr>
              <a:t>социализацию детей </a:t>
            </a:r>
          </a:p>
          <a:p>
            <a:pPr>
              <a:spcAft>
                <a:spcPts val="600"/>
              </a:spcAft>
              <a:buNone/>
            </a:pPr>
            <a:r>
              <a:rPr lang="ru-RU" sz="1800" dirty="0" smtClean="0"/>
              <a:t>Меры, направленные на развитие системы </a:t>
            </a:r>
            <a:r>
              <a:rPr lang="ru-RU" sz="1800" b="1" dirty="0" smtClean="0">
                <a:solidFill>
                  <a:srgbClr val="C00000"/>
                </a:solidFill>
              </a:rPr>
              <a:t>дополнительного образования</a:t>
            </a:r>
            <a:r>
              <a:rPr lang="ru-RU" sz="1800" dirty="0" smtClean="0"/>
              <a:t>, инфраструктуры творческого развития и воспитания детей</a:t>
            </a:r>
          </a:p>
          <a:p>
            <a:pPr>
              <a:spcAft>
                <a:spcPts val="600"/>
              </a:spcAft>
              <a:buNone/>
            </a:pPr>
            <a:r>
              <a:rPr lang="ru-RU" sz="1800" dirty="0" smtClean="0"/>
              <a:t>Меры, направленные на обеспечение </a:t>
            </a:r>
            <a:r>
              <a:rPr lang="ru-RU" sz="1800" b="1" dirty="0" smtClean="0">
                <a:solidFill>
                  <a:srgbClr val="C00000"/>
                </a:solidFill>
              </a:rPr>
              <a:t>информационной безопасности </a:t>
            </a:r>
            <a:r>
              <a:rPr lang="ru-RU" sz="1800" dirty="0" smtClean="0"/>
              <a:t>детства</a:t>
            </a:r>
          </a:p>
          <a:p>
            <a:endParaRPr lang="ru-RU" dirty="0"/>
          </a:p>
        </p:txBody>
      </p:sp>
      <p:pic>
        <p:nvPicPr>
          <p:cNvPr id="29698" name="Picture 2" descr="http://crr-224.ucoz.ru/Centr_kons/so_schoo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1484784"/>
            <a:ext cx="2417179" cy="1935883"/>
          </a:xfrm>
          <a:prstGeom prst="rect">
            <a:avLst/>
          </a:prstGeom>
          <a:noFill/>
        </p:spPr>
      </p:pic>
      <p:pic>
        <p:nvPicPr>
          <p:cNvPr id="29700" name="Picture 4" descr="http://img-fotki.yandex.ru/get/5600/85251718.0/0_860aa_6718ea36_X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48596" y="2996952"/>
            <a:ext cx="2759908" cy="2088232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</p:spPr>
      </p:pic>
      <p:pic>
        <p:nvPicPr>
          <p:cNvPr id="6" name="Picture 5" descr="Картинка 14 из 52780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80150" y="4929066"/>
            <a:ext cx="2484338" cy="1668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4675" y="260648"/>
            <a:ext cx="8001000" cy="1216025"/>
          </a:xfrm>
        </p:spPr>
        <p:txBody>
          <a:bodyPr/>
          <a:lstStyle/>
          <a:p>
            <a:r>
              <a:rPr lang="ru-RU" sz="2800" dirty="0" smtClean="0"/>
              <a:t>IV. Здравоохранение, дружественное к детям, и здоровый образ жизни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66738" y="1700808"/>
            <a:ext cx="5589438" cy="4752528"/>
          </a:xfrm>
        </p:spPr>
        <p:txBody>
          <a:bodyPr/>
          <a:lstStyle/>
          <a:p>
            <a:pPr>
              <a:spcAft>
                <a:spcPts val="600"/>
              </a:spcAft>
              <a:buNone/>
            </a:pPr>
            <a:r>
              <a:rPr lang="ru-RU" sz="1800" dirty="0" smtClean="0"/>
              <a:t>Меры по созданию </a:t>
            </a:r>
            <a:r>
              <a:rPr lang="ru-RU" sz="1800" b="1" dirty="0" smtClean="0">
                <a:solidFill>
                  <a:srgbClr val="C00000"/>
                </a:solidFill>
              </a:rPr>
              <a:t>дружественного</a:t>
            </a:r>
            <a:r>
              <a:rPr lang="ru-RU" sz="1800" dirty="0" smtClean="0"/>
              <a:t> к ребенку </a:t>
            </a:r>
            <a:r>
              <a:rPr lang="ru-RU" sz="1800" b="1" dirty="0" smtClean="0">
                <a:solidFill>
                  <a:srgbClr val="C00000"/>
                </a:solidFill>
              </a:rPr>
              <a:t>здравоохранения </a:t>
            </a:r>
            <a:r>
              <a:rPr lang="ru-RU" sz="1800" dirty="0" smtClean="0"/>
              <a:t> </a:t>
            </a:r>
          </a:p>
          <a:p>
            <a:pPr>
              <a:spcAft>
                <a:spcPts val="600"/>
              </a:spcAft>
              <a:buNone/>
            </a:pPr>
            <a:r>
              <a:rPr lang="ru-RU" sz="1800" dirty="0" smtClean="0"/>
              <a:t>Меры по развитию политики формирования </a:t>
            </a:r>
            <a:r>
              <a:rPr lang="ru-RU" sz="1800" b="1" dirty="0" smtClean="0">
                <a:solidFill>
                  <a:srgbClr val="C00000"/>
                </a:solidFill>
              </a:rPr>
              <a:t>здорового образа жизни </a:t>
            </a:r>
            <a:r>
              <a:rPr lang="ru-RU" sz="1800" dirty="0" smtClean="0"/>
              <a:t>детей и подростков</a:t>
            </a:r>
          </a:p>
          <a:p>
            <a:pPr>
              <a:spcAft>
                <a:spcPts val="600"/>
              </a:spcAft>
              <a:buNone/>
            </a:pPr>
            <a:r>
              <a:rPr lang="ru-RU" sz="1800" dirty="0" smtClean="0"/>
              <a:t>Меры по формированию </a:t>
            </a:r>
            <a:r>
              <a:rPr lang="ru-RU" sz="1800" b="1" dirty="0" smtClean="0">
                <a:solidFill>
                  <a:srgbClr val="C00000"/>
                </a:solidFill>
              </a:rPr>
              <a:t>современной модели организации отдыха и оздоровления</a:t>
            </a:r>
            <a:r>
              <a:rPr lang="ru-RU" sz="1800" dirty="0" smtClean="0"/>
              <a:t> детей, основанной на принципах государственно-частного партнерства</a:t>
            </a:r>
          </a:p>
          <a:p>
            <a:pPr>
              <a:spcAft>
                <a:spcPts val="600"/>
              </a:spcAft>
              <a:buNone/>
            </a:pPr>
            <a:r>
              <a:rPr lang="ru-RU" sz="1800" dirty="0" smtClean="0"/>
              <a:t>Меры по формированию </a:t>
            </a:r>
            <a:r>
              <a:rPr lang="ru-RU" sz="1800" b="1" dirty="0" smtClean="0">
                <a:solidFill>
                  <a:srgbClr val="C00000"/>
                </a:solidFill>
              </a:rPr>
              <a:t>культуры здорового питания</a:t>
            </a:r>
            <a:r>
              <a:rPr lang="ru-RU" sz="1800" dirty="0" smtClean="0"/>
              <a:t>  детей и подростков, обеспечению качества и режима питания как залога здоровья ребенка</a:t>
            </a:r>
          </a:p>
          <a:p>
            <a:endParaRPr lang="ru-RU" dirty="0"/>
          </a:p>
        </p:txBody>
      </p:sp>
      <p:pic>
        <p:nvPicPr>
          <p:cNvPr id="30722" name="Picture 2" descr="http://www.sok.by/upload/img/Articles/2010/poleznoe/09/pediatr/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8564" y="1412776"/>
            <a:ext cx="2855053" cy="1800200"/>
          </a:xfrm>
          <a:prstGeom prst="rect">
            <a:avLst/>
          </a:prstGeom>
          <a:noFill/>
        </p:spPr>
      </p:pic>
      <p:pic>
        <p:nvPicPr>
          <p:cNvPr id="30724" name="Picture 4" descr="http://img-fotki.yandex.ru/get/3207/mistina.5/0_1ba9e_72b738c4_X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52186" y="3212976"/>
            <a:ext cx="2819806" cy="2114854"/>
          </a:xfrm>
          <a:prstGeom prst="rect">
            <a:avLst/>
          </a:prstGeom>
          <a:noFill/>
        </p:spPr>
      </p:pic>
      <p:pic>
        <p:nvPicPr>
          <p:cNvPr id="30726" name="Picture 6" descr="http://900igr.net/datas/fizkultura/Pitanie-shkolnikov/0007-007-Zdorovoe-pitani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5013176"/>
            <a:ext cx="2880320" cy="18448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361040" cy="1216025"/>
          </a:xfrm>
        </p:spPr>
        <p:txBody>
          <a:bodyPr/>
          <a:lstStyle/>
          <a:p>
            <a:r>
              <a:rPr lang="ru-RU" sz="2800" dirty="0" smtClean="0"/>
              <a:t>V. Равные возможности для детей, нуждающихся в особой заботе государства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66738" y="1752600"/>
            <a:ext cx="4653334" cy="4267200"/>
          </a:xfrm>
        </p:spPr>
        <p:txBody>
          <a:bodyPr/>
          <a:lstStyle/>
          <a:p>
            <a:pPr>
              <a:spcAft>
                <a:spcPts val="600"/>
              </a:spcAft>
              <a:buNone/>
            </a:pPr>
            <a:endParaRPr lang="ru-RU" sz="2000" dirty="0" smtClean="0"/>
          </a:p>
          <a:p>
            <a:pPr>
              <a:spcAft>
                <a:spcPts val="600"/>
              </a:spcAft>
              <a:buNone/>
            </a:pPr>
            <a:r>
              <a:rPr lang="ru-RU" sz="2000" dirty="0" smtClean="0"/>
              <a:t>Меры, направленные на защиту прав и интересов </a:t>
            </a:r>
            <a:r>
              <a:rPr lang="ru-RU" sz="2000" b="1" dirty="0" smtClean="0">
                <a:solidFill>
                  <a:srgbClr val="C00000"/>
                </a:solidFill>
              </a:rPr>
              <a:t>детей-сирот и детей, оставшихся без попечения родителей </a:t>
            </a:r>
          </a:p>
          <a:p>
            <a:pPr>
              <a:spcAft>
                <a:spcPts val="600"/>
              </a:spcAft>
              <a:buNone/>
            </a:pPr>
            <a:endParaRPr lang="ru-RU" sz="2000" dirty="0" smtClean="0"/>
          </a:p>
          <a:p>
            <a:pPr>
              <a:spcAft>
                <a:spcPts val="600"/>
              </a:spcAft>
              <a:buNone/>
            </a:pPr>
            <a:endParaRPr lang="ru-RU" sz="2000" dirty="0" smtClean="0"/>
          </a:p>
          <a:p>
            <a:pPr>
              <a:spcAft>
                <a:spcPts val="600"/>
              </a:spcAft>
              <a:buNone/>
            </a:pPr>
            <a:r>
              <a:rPr lang="ru-RU" sz="2000" dirty="0" smtClean="0"/>
              <a:t>Меры, направленные на государственную поддержку </a:t>
            </a:r>
            <a:r>
              <a:rPr lang="ru-RU" sz="2000" b="1" dirty="0" smtClean="0">
                <a:solidFill>
                  <a:srgbClr val="C00000"/>
                </a:solidFill>
              </a:rPr>
              <a:t>детей-инвалидов и детей с ограниченными  возможностями здоровья</a:t>
            </a:r>
          </a:p>
          <a:p>
            <a:endParaRPr lang="ru-RU" dirty="0"/>
          </a:p>
        </p:txBody>
      </p:sp>
      <p:pic>
        <p:nvPicPr>
          <p:cNvPr id="31746" name="Picture 2" descr="http://www.yo-o-o.ru/upload/tape/photo/1312202924_det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4077072"/>
            <a:ext cx="3419872" cy="2731359"/>
          </a:xfrm>
          <a:prstGeom prst="rect">
            <a:avLst/>
          </a:prstGeom>
          <a:noFill/>
        </p:spPr>
      </p:pic>
      <p:pic>
        <p:nvPicPr>
          <p:cNvPr id="5" name="Picture 4" descr="http://d1.dvinainform.ru/data/files/d4/29/000029d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1556792"/>
            <a:ext cx="3384376" cy="2448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/>
              <a:t>VI. Создание системы защиты и обеспечения прав и интересов  детей и дружественного к ребенку правосудия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752600"/>
            <a:ext cx="5112568" cy="4267200"/>
          </a:xfrm>
        </p:spPr>
        <p:txBody>
          <a:bodyPr/>
          <a:lstStyle/>
          <a:p>
            <a:pPr>
              <a:spcAft>
                <a:spcPts val="600"/>
              </a:spcAft>
              <a:buNone/>
            </a:pPr>
            <a:r>
              <a:rPr lang="ru-RU" sz="1600" dirty="0" smtClean="0"/>
              <a:t>Меры, направленные на </a:t>
            </a:r>
            <a:r>
              <a:rPr lang="ru-RU" sz="1600" b="1" dirty="0" smtClean="0">
                <a:solidFill>
                  <a:srgbClr val="C00000"/>
                </a:solidFill>
              </a:rPr>
              <a:t>реформирование законодательства</a:t>
            </a:r>
            <a:r>
              <a:rPr lang="ru-RU" sz="1600" dirty="0" smtClean="0"/>
              <a:t> РФ в части, касающейся защиты прав и интересов детей</a:t>
            </a:r>
          </a:p>
          <a:p>
            <a:pPr>
              <a:spcAft>
                <a:spcPts val="600"/>
              </a:spcAft>
              <a:buNone/>
            </a:pPr>
            <a:r>
              <a:rPr lang="ru-RU" sz="1600" dirty="0" smtClean="0"/>
              <a:t>Меры, направленные на создание </a:t>
            </a:r>
            <a:r>
              <a:rPr lang="ru-RU" sz="1600" b="1" dirty="0" smtClean="0">
                <a:solidFill>
                  <a:srgbClr val="C00000"/>
                </a:solidFill>
              </a:rPr>
              <a:t>дружественного к ребенку правосудия </a:t>
            </a:r>
          </a:p>
          <a:p>
            <a:pPr>
              <a:spcAft>
                <a:spcPts val="600"/>
              </a:spcAft>
              <a:buNone/>
            </a:pPr>
            <a:r>
              <a:rPr lang="ru-RU" sz="1600" dirty="0" smtClean="0"/>
              <a:t>Меры, направленные на </a:t>
            </a:r>
            <a:r>
              <a:rPr lang="ru-RU" sz="1600" b="1" dirty="0" smtClean="0">
                <a:solidFill>
                  <a:srgbClr val="C00000"/>
                </a:solidFill>
              </a:rPr>
              <a:t>улучшение положения детей в период нахождения в учреждениях уголовно-исполнительной </a:t>
            </a:r>
            <a:r>
              <a:rPr lang="ru-RU" sz="1600" dirty="0" smtClean="0"/>
              <a:t>системы и в </a:t>
            </a:r>
            <a:r>
              <a:rPr lang="ru-RU" sz="1600" dirty="0" err="1" smtClean="0"/>
              <a:t>постпенитенциарный</a:t>
            </a:r>
            <a:r>
              <a:rPr lang="ru-RU" sz="1600" dirty="0" smtClean="0"/>
              <a:t> период  </a:t>
            </a:r>
          </a:p>
          <a:p>
            <a:pPr>
              <a:spcAft>
                <a:spcPts val="600"/>
              </a:spcAft>
              <a:buNone/>
            </a:pPr>
            <a:r>
              <a:rPr lang="ru-RU" sz="1600" dirty="0" smtClean="0"/>
              <a:t>Меры, направленные на </a:t>
            </a:r>
            <a:r>
              <a:rPr lang="ru-RU" sz="1600" b="1" dirty="0" smtClean="0">
                <a:solidFill>
                  <a:srgbClr val="C00000"/>
                </a:solidFill>
              </a:rPr>
              <a:t>предотвращение насилия </a:t>
            </a:r>
            <a:r>
              <a:rPr lang="ru-RU" sz="1600" dirty="0" smtClean="0"/>
              <a:t>в отношении несовершеннолетних и реабилитацию детей - жертв насилия  </a:t>
            </a:r>
          </a:p>
          <a:p>
            <a:endParaRPr lang="ru-RU" dirty="0"/>
          </a:p>
        </p:txBody>
      </p:sp>
      <p:pic>
        <p:nvPicPr>
          <p:cNvPr id="32770" name="Picture 2" descr="http://aksakal.info/uploads/posts/2012-04/1334700749_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56109" y="1124744"/>
            <a:ext cx="3552395" cy="2664296"/>
          </a:xfrm>
          <a:prstGeom prst="rect">
            <a:avLst/>
          </a:prstGeom>
          <a:noFill/>
        </p:spPr>
      </p:pic>
      <p:pic>
        <p:nvPicPr>
          <p:cNvPr id="32772" name="Picture 4" descr="http://img11.nnm.ru/f/a/8/0/f/f9d6c6542bde6a859ba9e3ce937_pre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3933056"/>
            <a:ext cx="3537214" cy="26529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5581501" cy="1216025"/>
          </a:xfrm>
        </p:spPr>
        <p:txBody>
          <a:bodyPr/>
          <a:lstStyle/>
          <a:p>
            <a:r>
              <a:rPr lang="ru-RU" sz="2400" dirty="0" smtClean="0"/>
              <a:t>VII. Дети - участники реализации                   национальной стратегии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66738" y="1752600"/>
            <a:ext cx="7965702" cy="42672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ru-RU" sz="1400" dirty="0" smtClean="0"/>
              <a:t>Ратификация </a:t>
            </a:r>
            <a:r>
              <a:rPr lang="ru-RU" sz="1400" b="1" dirty="0" smtClean="0">
                <a:solidFill>
                  <a:srgbClr val="C00000"/>
                </a:solidFill>
              </a:rPr>
              <a:t>Европейской конвенции об осуществлении прав детей.</a:t>
            </a:r>
          </a:p>
          <a:p>
            <a:pPr>
              <a:spcAft>
                <a:spcPts val="600"/>
              </a:spcAft>
            </a:pPr>
            <a:r>
              <a:rPr lang="ru-RU" sz="1400" dirty="0" smtClean="0"/>
              <a:t>Внесение изменений в Федеральный закон от 28 июня 1995 г. N 98-ФЗ "О государственной поддержке молодежных и детских общественных объединений".</a:t>
            </a:r>
          </a:p>
          <a:p>
            <a:pPr>
              <a:spcAft>
                <a:spcPts val="600"/>
              </a:spcAft>
            </a:pPr>
            <a:r>
              <a:rPr lang="ru-RU" sz="1400" dirty="0" smtClean="0"/>
              <a:t>Разработка и внедрение </a:t>
            </a:r>
            <a:r>
              <a:rPr lang="ru-RU" sz="1400" b="1" dirty="0" smtClean="0">
                <a:solidFill>
                  <a:srgbClr val="C00000"/>
                </a:solidFill>
              </a:rPr>
              <a:t>образовательных программ</a:t>
            </a:r>
            <a:r>
              <a:rPr lang="ru-RU" sz="1400" dirty="0" smtClean="0"/>
              <a:t>, …</a:t>
            </a:r>
          </a:p>
          <a:p>
            <a:pPr>
              <a:spcAft>
                <a:spcPts val="600"/>
              </a:spcAft>
            </a:pPr>
            <a:r>
              <a:rPr lang="ru-RU" sz="1400" dirty="0" smtClean="0"/>
              <a:t>Включение в учебные программы подготовки и переподготовки специалистов, работающих с детьми, </a:t>
            </a:r>
            <a:r>
              <a:rPr lang="ru-RU" sz="1400" b="1" dirty="0" smtClean="0">
                <a:solidFill>
                  <a:srgbClr val="C00000"/>
                </a:solidFill>
              </a:rPr>
              <a:t>специального раздела</a:t>
            </a:r>
            <a:r>
              <a:rPr lang="ru-RU" sz="1400" dirty="0" smtClean="0"/>
              <a:t>, ….</a:t>
            </a:r>
          </a:p>
          <a:p>
            <a:pPr>
              <a:spcAft>
                <a:spcPts val="600"/>
              </a:spcAft>
            </a:pPr>
            <a:r>
              <a:rPr lang="ru-RU" sz="1400" dirty="0" smtClean="0"/>
              <a:t>Обучение детей способам </a:t>
            </a:r>
            <a:r>
              <a:rPr lang="ru-RU" sz="1400" b="1" dirty="0" smtClean="0">
                <a:solidFill>
                  <a:srgbClr val="C00000"/>
                </a:solidFill>
              </a:rPr>
              <a:t>обеспечения конфиденциальности </a:t>
            </a:r>
            <a:r>
              <a:rPr lang="ru-RU" sz="1400" dirty="0" smtClean="0"/>
              <a:t>…</a:t>
            </a:r>
          </a:p>
          <a:p>
            <a:pPr>
              <a:spcAft>
                <a:spcPts val="600"/>
              </a:spcAft>
            </a:pPr>
            <a:r>
              <a:rPr lang="ru-RU" sz="1400" b="1" dirty="0" smtClean="0">
                <a:solidFill>
                  <a:srgbClr val="C00000"/>
                </a:solidFill>
              </a:rPr>
              <a:t>Развитие института уполномоченных по правам ребенка в городах, муниципальных образованиях, образовательных учреждениях.</a:t>
            </a:r>
          </a:p>
          <a:p>
            <a:pPr>
              <a:spcAft>
                <a:spcPts val="600"/>
              </a:spcAft>
            </a:pPr>
            <a:r>
              <a:rPr lang="ru-RU" sz="1400" dirty="0" smtClean="0"/>
              <a:t>Внедрение социальных технологий </a:t>
            </a:r>
            <a:r>
              <a:rPr lang="ru-RU" sz="1400" b="1" dirty="0" smtClean="0">
                <a:solidFill>
                  <a:srgbClr val="C00000"/>
                </a:solidFill>
              </a:rPr>
              <a:t>для привлечения детей к участию в жизни местного сообщества</a:t>
            </a:r>
            <a:r>
              <a:rPr lang="ru-RU" sz="1400" dirty="0" smtClean="0"/>
              <a:t>, ….</a:t>
            </a:r>
          </a:p>
          <a:p>
            <a:pPr>
              <a:spcAft>
                <a:spcPts val="600"/>
              </a:spcAft>
            </a:pPr>
            <a:r>
              <a:rPr lang="ru-RU" sz="1400" dirty="0" smtClean="0"/>
              <a:t>Разработка стандартов и методик расширения </a:t>
            </a:r>
            <a:r>
              <a:rPr lang="ru-RU" sz="1400" b="1" dirty="0" smtClean="0">
                <a:solidFill>
                  <a:srgbClr val="C00000"/>
                </a:solidFill>
              </a:rPr>
              <a:t>участия детей в различных сферах жизнедеятельности.</a:t>
            </a:r>
          </a:p>
          <a:p>
            <a:pPr>
              <a:spcAft>
                <a:spcPts val="600"/>
              </a:spcAft>
            </a:pPr>
            <a:r>
              <a:rPr lang="ru-RU" sz="1400" dirty="0" smtClean="0"/>
              <a:t>Создание системы постоянного </a:t>
            </a:r>
            <a:r>
              <a:rPr lang="ru-RU" sz="1400" b="1" dirty="0" smtClean="0">
                <a:solidFill>
                  <a:srgbClr val="C00000"/>
                </a:solidFill>
              </a:rPr>
              <a:t>мониторинга и оценки участия детей </a:t>
            </a:r>
            <a:r>
              <a:rPr lang="ru-RU" sz="1400" dirty="0" smtClean="0"/>
              <a:t>…. </a:t>
            </a:r>
          </a:p>
          <a:p>
            <a:pPr>
              <a:buNone/>
            </a:pPr>
            <a:endParaRPr lang="ru-RU" sz="2800" dirty="0" smtClean="0"/>
          </a:p>
          <a:p>
            <a:endParaRPr lang="ru-RU" dirty="0"/>
          </a:p>
        </p:txBody>
      </p:sp>
      <p:pic>
        <p:nvPicPr>
          <p:cNvPr id="33794" name="Picture 2" descr="http://vkursegorod.ru/sites/default/files/4e127602b8a7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12506" y="0"/>
            <a:ext cx="2831493" cy="17728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3"/>
          <p:cNvSpPr>
            <a:spLocks noGrp="1"/>
          </p:cNvSpPr>
          <p:nvPr>
            <p:ph type="title"/>
          </p:nvPr>
        </p:nvSpPr>
        <p:spPr>
          <a:xfrm>
            <a:off x="250825" y="1268413"/>
            <a:ext cx="2881313" cy="4537075"/>
          </a:xfrm>
        </p:spPr>
        <p:txBody>
          <a:bodyPr/>
          <a:lstStyle/>
          <a:p>
            <a:pPr eaLnBrk="1" hangingPunct="1"/>
            <a:r>
              <a:rPr lang="ru-RU" smtClean="0"/>
              <a:t>Визит Уполномоченного при Президенте РФ по правам ребенка П.А.Астахова  в сентябре 2010 года</a:t>
            </a:r>
          </a:p>
        </p:txBody>
      </p:sp>
      <p:pic>
        <p:nvPicPr>
          <p:cNvPr id="10243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67063" y="2133600"/>
            <a:ext cx="5740400" cy="3816350"/>
          </a:xfrm>
        </p:spPr>
      </p:pic>
    </p:spTree>
    <p:extLst>
      <p:ext uri="{BB962C8B-B14F-4D97-AF65-F5344CB8AC3E}">
        <p14:creationId xmlns:p14="http://schemas.microsoft.com/office/powerpoint/2010/main" val="2837548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3">
  <a:themeElements>
    <a:clrScheme name="Профиль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Профиль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рофиль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офиль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Тема3</Template>
  <TotalTime>180</TotalTime>
  <Words>1427</Words>
  <Application>Microsoft Office PowerPoint</Application>
  <PresentationFormat>Экран (4:3)</PresentationFormat>
  <Paragraphs>134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25</vt:i4>
      </vt:variant>
    </vt:vector>
  </HeadingPairs>
  <TitlesOfParts>
    <vt:vector size="27" baseType="lpstr">
      <vt:lpstr>Тема3</vt:lpstr>
      <vt:lpstr>Тема Office</vt:lpstr>
      <vt:lpstr>НАЦИОНАЛЬНАЯ СТРАТЕГИЯ ДЕЙСТВИЙ В ИНТЕРЕСАХ ДЕТЕЙ                                                 НА 2012 - 2017 ГОДЫ</vt:lpstr>
      <vt:lpstr>Содержание </vt:lpstr>
      <vt:lpstr> II. Семейная политика детствосбережения</vt:lpstr>
      <vt:lpstr>III. Доступность качественного обучения и воспитания, культурное развитие и информационная безопасность детей</vt:lpstr>
      <vt:lpstr>IV. Здравоохранение, дружественное к детям, и здоровый образ жизни</vt:lpstr>
      <vt:lpstr>V. Равные возможности для детей, нуждающихся в особой заботе государства</vt:lpstr>
      <vt:lpstr>VI. Создание системы защиты и обеспечения прав и интересов  детей и дружественного к ребенку правосудия</vt:lpstr>
      <vt:lpstr>VII. Дети - участники реализации                   национальной стратегии</vt:lpstr>
      <vt:lpstr>Визит Уполномоченного при Президенте РФ по правам ребенка П.А.Астахова  в сентябре 2010 года</vt:lpstr>
      <vt:lpstr>СТАТЬЯ 6. НАЗНАЧЕНИЕ НА ДОЛЖНОСТЬ УПОЛНОМОЧЕННОГО  </vt:lpstr>
      <vt:lpstr>ОБРАЩЕНИЯ ГРАЖДАН </vt:lpstr>
      <vt:lpstr>ФЗ N 436 "О ЗАЩИТЕ ДЕТЕЙ ОТ ИНФОРМАЦИИ, ПРИЧИНЯЮЩЕЙ ВРЕД ИХ ЗДОРОВЬЮ И РАЗВИТИЮ»  от 29.12.2010</vt:lpstr>
      <vt:lpstr>Закон определил</vt:lpstr>
      <vt:lpstr>Информация, запрещенная для распространения среди детей</vt:lpstr>
      <vt:lpstr>Информация, запрещенная для распространения среди детей</vt:lpstr>
      <vt:lpstr>Информация, запрещенная для распространения среди детей</vt:lpstr>
      <vt:lpstr>Информации, распространение которой среди детей определенных возрастных категорий ОГРАНИЧЕНО:</vt:lpstr>
      <vt:lpstr>Категории информационной продукции (возрастная классификация):</vt:lpstr>
      <vt:lpstr>Предупредительная маркировка                  (знак информационной продукции)</vt:lpstr>
      <vt:lpstr>Ограничения во времени</vt:lpstr>
      <vt:lpstr>Иные меры охраны и защиты детей от вредной для них информации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Зам.дир.по УВР</cp:lastModifiedBy>
  <cp:revision>22</cp:revision>
  <dcterms:created xsi:type="dcterms:W3CDTF">2012-10-20T05:07:43Z</dcterms:created>
  <dcterms:modified xsi:type="dcterms:W3CDTF">2012-10-29T06:13:47Z</dcterms:modified>
</cp:coreProperties>
</file>